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60" r:id="rId2"/>
    <p:sldId id="348" r:id="rId3"/>
    <p:sldId id="287" r:id="rId4"/>
    <p:sldId id="288" r:id="rId5"/>
    <p:sldId id="336" r:id="rId6"/>
    <p:sldId id="297" r:id="rId7"/>
    <p:sldId id="289" r:id="rId8"/>
    <p:sldId id="290" r:id="rId9"/>
    <p:sldId id="291" r:id="rId10"/>
    <p:sldId id="292" r:id="rId11"/>
    <p:sldId id="293" r:id="rId12"/>
    <p:sldId id="339" r:id="rId13"/>
    <p:sldId id="299" r:id="rId14"/>
    <p:sldId id="294" r:id="rId15"/>
    <p:sldId id="300" r:id="rId16"/>
    <p:sldId id="301" r:id="rId17"/>
    <p:sldId id="302" r:id="rId18"/>
    <p:sldId id="304" r:id="rId19"/>
    <p:sldId id="303" r:id="rId20"/>
    <p:sldId id="305" r:id="rId21"/>
    <p:sldId id="306" r:id="rId22"/>
    <p:sldId id="307" r:id="rId23"/>
    <p:sldId id="309" r:id="rId24"/>
    <p:sldId id="310" r:id="rId25"/>
    <p:sldId id="311" r:id="rId26"/>
    <p:sldId id="312" r:id="rId27"/>
    <p:sldId id="313" r:id="rId28"/>
    <p:sldId id="314" r:id="rId29"/>
    <p:sldId id="315" r:id="rId30"/>
    <p:sldId id="316" r:id="rId31"/>
    <p:sldId id="340" r:id="rId32"/>
    <p:sldId id="317" r:id="rId33"/>
    <p:sldId id="320" r:id="rId34"/>
    <p:sldId id="318" r:id="rId35"/>
    <p:sldId id="319" r:id="rId36"/>
    <p:sldId id="321" r:id="rId37"/>
    <p:sldId id="322" r:id="rId38"/>
    <p:sldId id="341" r:id="rId39"/>
    <p:sldId id="323" r:id="rId40"/>
    <p:sldId id="324" r:id="rId41"/>
    <p:sldId id="325" r:id="rId42"/>
    <p:sldId id="326" r:id="rId43"/>
    <p:sldId id="327" r:id="rId44"/>
    <p:sldId id="328" r:id="rId45"/>
    <p:sldId id="329" r:id="rId46"/>
    <p:sldId id="330" r:id="rId47"/>
    <p:sldId id="331" r:id="rId48"/>
    <p:sldId id="342" r:id="rId49"/>
    <p:sldId id="332" r:id="rId50"/>
    <p:sldId id="343" r:id="rId51"/>
    <p:sldId id="333" r:id="rId52"/>
    <p:sldId id="334" r:id="rId53"/>
    <p:sldId id="335" r:id="rId54"/>
    <p:sldId id="344" r:id="rId55"/>
    <p:sldId id="345" r:id="rId56"/>
    <p:sldId id="346" r:id="rId57"/>
    <p:sldId id="347" r:id="rId5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4C8"/>
    <a:srgbClr val="8BE1FF"/>
    <a:srgbClr val="2CC704"/>
    <a:srgbClr val="B0E338"/>
    <a:srgbClr val="86C0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78" autoAdjust="0"/>
  </p:normalViewPr>
  <p:slideViewPr>
    <p:cSldViewPr>
      <p:cViewPr varScale="1">
        <p:scale>
          <a:sx n="139" d="100"/>
          <a:sy n="139" d="100"/>
        </p:scale>
        <p:origin x="804" y="120"/>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12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99089D-FFBE-4EC8-BB43-38FB7AD37A1C}" type="datetimeFigureOut">
              <a:rPr lang="zh-CN" altLang="en-US" smtClean="0"/>
              <a:t>2017/6/27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7EC64A-4020-4112-887D-F6FBE1B16259}" type="slidenum">
              <a:rPr lang="zh-CN" altLang="en-US" smtClean="0"/>
              <a:t>‹#›</a:t>
            </a:fld>
            <a:endParaRPr lang="zh-CN" altLang="en-US"/>
          </a:p>
        </p:txBody>
      </p:sp>
    </p:spTree>
    <p:extLst>
      <p:ext uri="{BB962C8B-B14F-4D97-AF65-F5344CB8AC3E}">
        <p14:creationId xmlns:p14="http://schemas.microsoft.com/office/powerpoint/2010/main" val="2426521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7EC64A-4020-4112-887D-F6FBE1B16259}" type="slidenum">
              <a:rPr lang="zh-CN" altLang="en-US" smtClean="0"/>
              <a:t>1</a:t>
            </a:fld>
            <a:endParaRPr lang="zh-CN" altLang="en-US"/>
          </a:p>
        </p:txBody>
      </p:sp>
    </p:spTree>
    <p:extLst>
      <p:ext uri="{BB962C8B-B14F-4D97-AF65-F5344CB8AC3E}">
        <p14:creationId xmlns:p14="http://schemas.microsoft.com/office/powerpoint/2010/main" val="4182697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7EC64A-4020-4112-887D-F6FBE1B16259}" type="slidenum">
              <a:rPr lang="zh-CN" altLang="en-US" smtClean="0"/>
              <a:t>2</a:t>
            </a:fld>
            <a:endParaRPr lang="zh-CN" altLang="en-US"/>
          </a:p>
        </p:txBody>
      </p:sp>
    </p:spTree>
    <p:extLst>
      <p:ext uri="{BB962C8B-B14F-4D97-AF65-F5344CB8AC3E}">
        <p14:creationId xmlns:p14="http://schemas.microsoft.com/office/powerpoint/2010/main" val="1640549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7EC64A-4020-4112-887D-F6FBE1B16259}" type="slidenum">
              <a:rPr lang="zh-CN" altLang="en-US" smtClean="0"/>
              <a:t>3</a:t>
            </a:fld>
            <a:endParaRPr lang="zh-CN" altLang="en-US"/>
          </a:p>
        </p:txBody>
      </p:sp>
    </p:spTree>
    <p:extLst>
      <p:ext uri="{BB962C8B-B14F-4D97-AF65-F5344CB8AC3E}">
        <p14:creationId xmlns:p14="http://schemas.microsoft.com/office/powerpoint/2010/main" val="1834062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广播的优点、缺点</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07EC64A-4020-4112-887D-F6FBE1B16259}" type="slidenum">
              <a:rPr lang="zh-CN" altLang="en-US" smtClean="0"/>
              <a:t>16</a:t>
            </a:fld>
            <a:endParaRPr lang="zh-CN" altLang="en-US"/>
          </a:p>
        </p:txBody>
      </p:sp>
    </p:spTree>
    <p:extLst>
      <p:ext uri="{BB962C8B-B14F-4D97-AF65-F5344CB8AC3E}">
        <p14:creationId xmlns:p14="http://schemas.microsoft.com/office/powerpoint/2010/main" val="845263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7EC64A-4020-4112-887D-F6FBE1B16259}" type="slidenum">
              <a:rPr lang="zh-CN" altLang="en-US" smtClean="0"/>
              <a:t>57</a:t>
            </a:fld>
            <a:endParaRPr lang="zh-CN" altLang="en-US"/>
          </a:p>
        </p:txBody>
      </p:sp>
    </p:spTree>
    <p:extLst>
      <p:ext uri="{BB962C8B-B14F-4D97-AF65-F5344CB8AC3E}">
        <p14:creationId xmlns:p14="http://schemas.microsoft.com/office/powerpoint/2010/main" val="30063585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圆角矩形 7"/>
          <p:cNvSpPr/>
          <p:nvPr userDrawn="1"/>
        </p:nvSpPr>
        <p:spPr>
          <a:xfrm>
            <a:off x="8676456" y="4659982"/>
            <a:ext cx="467544" cy="350738"/>
          </a:xfrm>
          <a:custGeom>
            <a:avLst/>
            <a:gdLst>
              <a:gd name="connsiteX0" fmla="*/ 467544 w 558984"/>
              <a:gd name="connsiteY0" fmla="*/ 350738 h 442178"/>
              <a:gd name="connsiteX1" fmla="*/ 175369 w 558984"/>
              <a:gd name="connsiteY1" fmla="*/ 350738 h 442178"/>
              <a:gd name="connsiteX2" fmla="*/ 0 w 558984"/>
              <a:gd name="connsiteY2" fmla="*/ 175369 h 442178"/>
              <a:gd name="connsiteX3" fmla="*/ 175369 w 558984"/>
              <a:gd name="connsiteY3" fmla="*/ 0 h 442178"/>
              <a:gd name="connsiteX4" fmla="*/ 467544 w 558984"/>
              <a:gd name="connsiteY4" fmla="*/ 0 h 442178"/>
              <a:gd name="connsiteX5" fmla="*/ 558984 w 558984"/>
              <a:gd name="connsiteY5" fmla="*/ 442178 h 442178"/>
              <a:gd name="connsiteX0" fmla="*/ 467544 w 467544"/>
              <a:gd name="connsiteY0" fmla="*/ 350738 h 350738"/>
              <a:gd name="connsiteX1" fmla="*/ 175369 w 467544"/>
              <a:gd name="connsiteY1" fmla="*/ 350738 h 350738"/>
              <a:gd name="connsiteX2" fmla="*/ 0 w 467544"/>
              <a:gd name="connsiteY2" fmla="*/ 175369 h 350738"/>
              <a:gd name="connsiteX3" fmla="*/ 175369 w 467544"/>
              <a:gd name="connsiteY3" fmla="*/ 0 h 350738"/>
              <a:gd name="connsiteX4" fmla="*/ 467544 w 467544"/>
              <a:gd name="connsiteY4" fmla="*/ 0 h 350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544" h="350738">
                <a:moveTo>
                  <a:pt x="467544" y="350738"/>
                </a:moveTo>
                <a:lnTo>
                  <a:pt x="175369" y="350738"/>
                </a:lnTo>
                <a:cubicBezTo>
                  <a:pt x="78515" y="350738"/>
                  <a:pt x="0" y="272223"/>
                  <a:pt x="0" y="175369"/>
                </a:cubicBezTo>
                <a:cubicBezTo>
                  <a:pt x="0" y="78515"/>
                  <a:pt x="78515" y="0"/>
                  <a:pt x="175369" y="0"/>
                </a:cubicBezTo>
                <a:lnTo>
                  <a:pt x="467544" y="0"/>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9" name="TextBox 8"/>
          <p:cNvSpPr txBox="1"/>
          <p:nvPr userDrawn="1"/>
        </p:nvSpPr>
        <p:spPr>
          <a:xfrm>
            <a:off x="8738939" y="4673396"/>
            <a:ext cx="467544" cy="338554"/>
          </a:xfrm>
          <a:prstGeom prst="rect">
            <a:avLst/>
          </a:prstGeom>
          <a:noFill/>
        </p:spPr>
        <p:txBody>
          <a:bodyPr wrap="square" rtlCol="0">
            <a:spAutoFit/>
          </a:bodyPr>
          <a:lstStyle>
            <a:defPPr>
              <a:defRPr lang="zh-CN"/>
            </a:defPPr>
            <a:lvl1pPr lvl="0" algn="ctr">
              <a:defRPr sz="1600">
                <a:solidFill>
                  <a:schemeClr val="tx1">
                    <a:lumMod val="65000"/>
                    <a:lumOff val="35000"/>
                  </a:schemeClr>
                </a:solidFill>
                <a:latin typeface="微软雅黑" pitchFamily="34" charset="-122"/>
                <a:ea typeface="微软雅黑" pitchFamily="34" charset="-122"/>
              </a:defRPr>
            </a:lvl1pPr>
          </a:lstStyle>
          <a:p>
            <a:pPr lvl="0"/>
            <a:fld id="{85081330-E390-46B7-AB16-BA3EB2671BF2}" type="slidenum">
              <a:rPr lang="zh-CN" altLang="en-US" smtClean="0"/>
              <a:pPr lvl="0"/>
              <a:t>‹#›</a:t>
            </a:fld>
            <a:endParaRPr lang="zh-CN"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圆角矩形 7"/>
          <p:cNvSpPr/>
          <p:nvPr userDrawn="1"/>
        </p:nvSpPr>
        <p:spPr>
          <a:xfrm>
            <a:off x="8676456" y="4659982"/>
            <a:ext cx="467544" cy="350738"/>
          </a:xfrm>
          <a:custGeom>
            <a:avLst/>
            <a:gdLst>
              <a:gd name="connsiteX0" fmla="*/ 467544 w 558984"/>
              <a:gd name="connsiteY0" fmla="*/ 350738 h 442178"/>
              <a:gd name="connsiteX1" fmla="*/ 175369 w 558984"/>
              <a:gd name="connsiteY1" fmla="*/ 350738 h 442178"/>
              <a:gd name="connsiteX2" fmla="*/ 0 w 558984"/>
              <a:gd name="connsiteY2" fmla="*/ 175369 h 442178"/>
              <a:gd name="connsiteX3" fmla="*/ 175369 w 558984"/>
              <a:gd name="connsiteY3" fmla="*/ 0 h 442178"/>
              <a:gd name="connsiteX4" fmla="*/ 467544 w 558984"/>
              <a:gd name="connsiteY4" fmla="*/ 0 h 442178"/>
              <a:gd name="connsiteX5" fmla="*/ 558984 w 558984"/>
              <a:gd name="connsiteY5" fmla="*/ 442178 h 442178"/>
              <a:gd name="connsiteX0" fmla="*/ 467544 w 467544"/>
              <a:gd name="connsiteY0" fmla="*/ 350738 h 350738"/>
              <a:gd name="connsiteX1" fmla="*/ 175369 w 467544"/>
              <a:gd name="connsiteY1" fmla="*/ 350738 h 350738"/>
              <a:gd name="connsiteX2" fmla="*/ 0 w 467544"/>
              <a:gd name="connsiteY2" fmla="*/ 175369 h 350738"/>
              <a:gd name="connsiteX3" fmla="*/ 175369 w 467544"/>
              <a:gd name="connsiteY3" fmla="*/ 0 h 350738"/>
              <a:gd name="connsiteX4" fmla="*/ 467544 w 467544"/>
              <a:gd name="connsiteY4" fmla="*/ 0 h 350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544" h="350738">
                <a:moveTo>
                  <a:pt x="467544" y="350738"/>
                </a:moveTo>
                <a:lnTo>
                  <a:pt x="175369" y="350738"/>
                </a:lnTo>
                <a:cubicBezTo>
                  <a:pt x="78515" y="350738"/>
                  <a:pt x="0" y="272223"/>
                  <a:pt x="0" y="175369"/>
                </a:cubicBezTo>
                <a:cubicBezTo>
                  <a:pt x="0" y="78515"/>
                  <a:pt x="78515" y="0"/>
                  <a:pt x="175369" y="0"/>
                </a:cubicBezTo>
                <a:lnTo>
                  <a:pt x="467544" y="0"/>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9" name="TextBox 8"/>
          <p:cNvSpPr txBox="1"/>
          <p:nvPr userDrawn="1"/>
        </p:nvSpPr>
        <p:spPr>
          <a:xfrm>
            <a:off x="8738939" y="4673396"/>
            <a:ext cx="467544" cy="338554"/>
          </a:xfrm>
          <a:prstGeom prst="rect">
            <a:avLst/>
          </a:prstGeom>
          <a:noFill/>
        </p:spPr>
        <p:txBody>
          <a:bodyPr wrap="square" rtlCol="0">
            <a:spAutoFit/>
          </a:bodyPr>
          <a:lstStyle/>
          <a:p>
            <a:pPr lvl="0" algn="ctr"/>
            <a:fld id="{85081330-E390-46B7-AB16-BA3EB2671BF2}" type="slidenum">
              <a:rPr lang="zh-CN" altLang="en-US" sz="1600" smtClean="0">
                <a:solidFill>
                  <a:schemeClr val="tx1">
                    <a:lumMod val="65000"/>
                    <a:lumOff val="35000"/>
                  </a:schemeClr>
                </a:solidFill>
                <a:latin typeface="微软雅黑" pitchFamily="34" charset="-122"/>
                <a:ea typeface="微软雅黑" pitchFamily="34" charset="-122"/>
              </a:rPr>
              <a:t>‹#›</a:t>
            </a:fld>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10" name="圆角矩形 9"/>
          <p:cNvSpPr/>
          <p:nvPr userDrawn="1"/>
        </p:nvSpPr>
        <p:spPr>
          <a:xfrm>
            <a:off x="766529" y="714952"/>
            <a:ext cx="7663900" cy="3958648"/>
          </a:xfrm>
          <a:prstGeom prst="roundRect">
            <a:avLst>
              <a:gd name="adj" fmla="val 4415"/>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774430" y="625097"/>
            <a:ext cx="2545838" cy="144000"/>
          </a:xfrm>
          <a:prstGeom prst="ellipse">
            <a:avLst/>
          </a:prstGeom>
          <a:gradFill flip="none" rotWithShape="1">
            <a:gsLst>
              <a:gs pos="0">
                <a:schemeClr val="bg1"/>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nvSpPr>
        <p:spPr>
          <a:xfrm>
            <a:off x="5898790" y="4592779"/>
            <a:ext cx="2545838" cy="144000"/>
          </a:xfrm>
          <a:prstGeom prst="ellipse">
            <a:avLst/>
          </a:prstGeom>
          <a:gradFill flip="none" rotWithShape="1">
            <a:gsLst>
              <a:gs pos="0">
                <a:schemeClr val="bg1"/>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2017/6/27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2017/6/27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2017/6/27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2017/6/27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2017/6/27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2017/6/27</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 Target="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 Target="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475656" y="1029990"/>
            <a:ext cx="6190181" cy="2094056"/>
            <a:chOff x="1476910" y="1547443"/>
            <a:chExt cx="6190181" cy="2094056"/>
          </a:xfrm>
        </p:grpSpPr>
        <p:grpSp>
          <p:nvGrpSpPr>
            <p:cNvPr id="9" name="组合 8"/>
            <p:cNvGrpSpPr/>
            <p:nvPr/>
          </p:nvGrpSpPr>
          <p:grpSpPr>
            <a:xfrm>
              <a:off x="1476910" y="2534969"/>
              <a:ext cx="6190181" cy="601360"/>
              <a:chOff x="677344" y="2439335"/>
              <a:chExt cx="7714192" cy="749413"/>
            </a:xfrm>
          </p:grpSpPr>
          <p:cxnSp>
            <p:nvCxnSpPr>
              <p:cNvPr id="7" name="直接连接符 6"/>
              <p:cNvCxnSpPr/>
              <p:nvPr/>
            </p:nvCxnSpPr>
            <p:spPr>
              <a:xfrm>
                <a:off x="752464" y="3188748"/>
                <a:ext cx="76390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7344" y="2490875"/>
                <a:ext cx="7714192" cy="652036"/>
              </a:xfrm>
              <a:prstGeom prst="rect">
                <a:avLst/>
              </a:prstGeom>
              <a:noFill/>
            </p:spPr>
            <p:txBody>
              <a:bodyPr wrap="square" rtlCol="0">
                <a:spAutoFit/>
              </a:bodyPr>
              <a:lstStyle/>
              <a:p>
                <a:pPr algn="ctr"/>
                <a:r>
                  <a:rPr lang="zh-CN" altLang="en-US" sz="2800" b="1" dirty="0" smtClean="0">
                    <a:solidFill>
                      <a:schemeClr val="bg1"/>
                    </a:solidFill>
                    <a:latin typeface="微软雅黑" pitchFamily="34" charset="-122"/>
                    <a:ea typeface="微软雅黑" pitchFamily="34" charset="-122"/>
                  </a:rPr>
                  <a:t>移动互联网</a:t>
                </a:r>
                <a:r>
                  <a:rPr lang="en-US" altLang="zh-CN" sz="2800" b="1" dirty="0" smtClean="0">
                    <a:solidFill>
                      <a:schemeClr val="bg1"/>
                    </a:solidFill>
                    <a:latin typeface="微软雅黑" pitchFamily="34" charset="-122"/>
                    <a:ea typeface="微软雅黑" pitchFamily="34" charset="-122"/>
                  </a:rPr>
                  <a:t>Android</a:t>
                </a:r>
                <a:r>
                  <a:rPr lang="zh-CN" altLang="en-US" sz="2800" b="1" dirty="0" smtClean="0">
                    <a:solidFill>
                      <a:schemeClr val="bg1"/>
                    </a:solidFill>
                    <a:latin typeface="微软雅黑" pitchFamily="34" charset="-122"/>
                    <a:ea typeface="微软雅黑" pitchFamily="34" charset="-122"/>
                  </a:rPr>
                  <a:t>应用研发</a:t>
                </a:r>
                <a:endParaRPr lang="zh-CN" altLang="en-US" sz="2800" b="1" dirty="0">
                  <a:solidFill>
                    <a:schemeClr val="bg1"/>
                  </a:solidFill>
                  <a:latin typeface="微软雅黑" pitchFamily="34" charset="-122"/>
                  <a:ea typeface="微软雅黑" pitchFamily="34" charset="-122"/>
                </a:endParaRPr>
              </a:p>
            </p:txBody>
          </p:sp>
          <p:cxnSp>
            <p:nvCxnSpPr>
              <p:cNvPr id="10" name="直接连接符 9"/>
              <p:cNvCxnSpPr/>
              <p:nvPr/>
            </p:nvCxnSpPr>
            <p:spPr>
              <a:xfrm>
                <a:off x="752464" y="2439335"/>
                <a:ext cx="76390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椭圆 3"/>
            <p:cNvSpPr/>
            <p:nvPr/>
          </p:nvSpPr>
          <p:spPr>
            <a:xfrm>
              <a:off x="4139952" y="1547443"/>
              <a:ext cx="864096" cy="906368"/>
            </a:xfrm>
            <a:custGeom>
              <a:avLst/>
              <a:gdLst/>
              <a:ahLst/>
              <a:cxnLst/>
              <a:rect l="l" t="t" r="r" b="b"/>
              <a:pathLst>
                <a:path w="4414035" h="4629972">
                  <a:moveTo>
                    <a:pt x="3319054" y="3551859"/>
                  </a:moveTo>
                  <a:cubicBezTo>
                    <a:pt x="3398049" y="3601630"/>
                    <a:pt x="3450918" y="3663950"/>
                    <a:pt x="3509655" y="3721894"/>
                  </a:cubicBezTo>
                  <a:cubicBezTo>
                    <a:pt x="3420756" y="3894137"/>
                    <a:pt x="3705230" y="3804036"/>
                    <a:pt x="3671479" y="3899522"/>
                  </a:cubicBezTo>
                  <a:cubicBezTo>
                    <a:pt x="3665128" y="3948735"/>
                    <a:pt x="3654909" y="4073923"/>
                    <a:pt x="3621572" y="4090988"/>
                  </a:cubicBezTo>
                  <a:cubicBezTo>
                    <a:pt x="3595379" y="4050903"/>
                    <a:pt x="3526240" y="4030651"/>
                    <a:pt x="3471454" y="4001915"/>
                  </a:cubicBezTo>
                  <a:cubicBezTo>
                    <a:pt x="3390491" y="3949924"/>
                    <a:pt x="3434942" y="3776887"/>
                    <a:pt x="3185704" y="3587578"/>
                  </a:cubicBezTo>
                  <a:cubicBezTo>
                    <a:pt x="3246029" y="3584007"/>
                    <a:pt x="3290478" y="3568925"/>
                    <a:pt x="3319054" y="3551859"/>
                  </a:cubicBezTo>
                  <a:close/>
                  <a:moveTo>
                    <a:pt x="3717865" y="2044101"/>
                  </a:moveTo>
                  <a:cubicBezTo>
                    <a:pt x="3855978" y="2425894"/>
                    <a:pt x="3600390" y="2313977"/>
                    <a:pt x="3658334" y="2520352"/>
                  </a:cubicBezTo>
                  <a:cubicBezTo>
                    <a:pt x="3611503" y="2562421"/>
                    <a:pt x="3425766" y="2377477"/>
                    <a:pt x="3436878" y="2296514"/>
                  </a:cubicBezTo>
                  <a:cubicBezTo>
                    <a:pt x="3469421" y="2275082"/>
                    <a:pt x="3574989" y="2331439"/>
                    <a:pt x="3717865" y="2044101"/>
                  </a:cubicBezTo>
                  <a:close/>
                  <a:moveTo>
                    <a:pt x="777649" y="1490101"/>
                  </a:moveTo>
                  <a:cubicBezTo>
                    <a:pt x="808605" y="1481767"/>
                    <a:pt x="849483" y="1565508"/>
                    <a:pt x="870517" y="1647264"/>
                  </a:cubicBezTo>
                  <a:cubicBezTo>
                    <a:pt x="891551" y="1729020"/>
                    <a:pt x="824480" y="1645280"/>
                    <a:pt x="903855" y="1980639"/>
                  </a:cubicBezTo>
                  <a:cubicBezTo>
                    <a:pt x="866549" y="1992148"/>
                    <a:pt x="730457" y="1922549"/>
                    <a:pt x="684780" y="1697269"/>
                  </a:cubicBezTo>
                  <a:cubicBezTo>
                    <a:pt x="669292" y="1620882"/>
                    <a:pt x="746693" y="1498435"/>
                    <a:pt x="777649" y="1490101"/>
                  </a:cubicBezTo>
                  <a:close/>
                  <a:moveTo>
                    <a:pt x="678000" y="887660"/>
                  </a:moveTo>
                  <a:cubicBezTo>
                    <a:pt x="673635" y="879722"/>
                    <a:pt x="491469" y="940841"/>
                    <a:pt x="485119" y="1006722"/>
                  </a:cubicBezTo>
                  <a:cubicBezTo>
                    <a:pt x="472419" y="1027360"/>
                    <a:pt x="488293" y="1052762"/>
                    <a:pt x="511312" y="1054348"/>
                  </a:cubicBezTo>
                  <a:cubicBezTo>
                    <a:pt x="624421" y="1017835"/>
                    <a:pt x="682366" y="895598"/>
                    <a:pt x="678000" y="887660"/>
                  </a:cubicBezTo>
                  <a:close/>
                  <a:moveTo>
                    <a:pt x="1290824" y="477241"/>
                  </a:moveTo>
                  <a:cubicBezTo>
                    <a:pt x="2021553" y="537730"/>
                    <a:pt x="2273114" y="1255515"/>
                    <a:pt x="2381437" y="1591666"/>
                  </a:cubicBezTo>
                  <a:cubicBezTo>
                    <a:pt x="2470652" y="1868520"/>
                    <a:pt x="2569674" y="1872998"/>
                    <a:pt x="2769085" y="1995487"/>
                  </a:cubicBezTo>
                  <a:cubicBezTo>
                    <a:pt x="2978156" y="2123910"/>
                    <a:pt x="3326296" y="2236788"/>
                    <a:pt x="3435833" y="2433638"/>
                  </a:cubicBezTo>
                  <a:cubicBezTo>
                    <a:pt x="3544201" y="2628386"/>
                    <a:pt x="3576724" y="2708276"/>
                    <a:pt x="3526322" y="3033713"/>
                  </a:cubicBezTo>
                  <a:cubicBezTo>
                    <a:pt x="3500265" y="3201960"/>
                    <a:pt x="3806913" y="3200004"/>
                    <a:pt x="3928753" y="3252788"/>
                  </a:cubicBezTo>
                  <a:cubicBezTo>
                    <a:pt x="4045973" y="3303571"/>
                    <a:pt x="4024401" y="3445272"/>
                    <a:pt x="4000191" y="3636169"/>
                  </a:cubicBezTo>
                  <a:cubicBezTo>
                    <a:pt x="4052181" y="3788966"/>
                    <a:pt x="4034321" y="3961605"/>
                    <a:pt x="4240696" y="4169568"/>
                  </a:cubicBezTo>
                  <a:cubicBezTo>
                    <a:pt x="4213709" y="4201317"/>
                    <a:pt x="4202598" y="4213225"/>
                    <a:pt x="4204979" y="4276725"/>
                  </a:cubicBezTo>
                  <a:cubicBezTo>
                    <a:pt x="4316899" y="4322764"/>
                    <a:pt x="4409764" y="4299745"/>
                    <a:pt x="4407384" y="4381501"/>
                  </a:cubicBezTo>
                  <a:cubicBezTo>
                    <a:pt x="4438340" y="4749800"/>
                    <a:pt x="4364521" y="4666456"/>
                    <a:pt x="4116871" y="4405313"/>
                  </a:cubicBezTo>
                  <a:cubicBezTo>
                    <a:pt x="4012096" y="4215607"/>
                    <a:pt x="3925577" y="3817144"/>
                    <a:pt x="3816833" y="3514725"/>
                  </a:cubicBezTo>
                  <a:cubicBezTo>
                    <a:pt x="3580294" y="3329780"/>
                    <a:pt x="2994028" y="3581235"/>
                    <a:pt x="2740508" y="3486150"/>
                  </a:cubicBezTo>
                  <a:cubicBezTo>
                    <a:pt x="2486988" y="3391065"/>
                    <a:pt x="2328256" y="3310137"/>
                    <a:pt x="2295712" y="2944216"/>
                  </a:cubicBezTo>
                  <a:cubicBezTo>
                    <a:pt x="2046073" y="2841008"/>
                    <a:pt x="1681331" y="2837027"/>
                    <a:pt x="1459395" y="2862261"/>
                  </a:cubicBezTo>
                  <a:cubicBezTo>
                    <a:pt x="1261271" y="2987509"/>
                    <a:pt x="873608" y="3193254"/>
                    <a:pt x="830746" y="3295648"/>
                  </a:cubicBezTo>
                  <a:cubicBezTo>
                    <a:pt x="969171" y="3309770"/>
                    <a:pt x="1186345" y="3309937"/>
                    <a:pt x="1249845" y="3257549"/>
                  </a:cubicBezTo>
                  <a:cubicBezTo>
                    <a:pt x="1270003" y="3242302"/>
                    <a:pt x="1285563" y="3335336"/>
                    <a:pt x="1368907" y="3338511"/>
                  </a:cubicBezTo>
                  <a:cubicBezTo>
                    <a:pt x="1444629" y="3232777"/>
                    <a:pt x="1445108" y="3182143"/>
                    <a:pt x="1526070" y="3186111"/>
                  </a:cubicBezTo>
                  <a:cubicBezTo>
                    <a:pt x="1666878" y="3234364"/>
                    <a:pt x="1774514" y="3259135"/>
                    <a:pt x="1749908" y="3319460"/>
                  </a:cubicBezTo>
                  <a:cubicBezTo>
                    <a:pt x="1634334" y="3328025"/>
                    <a:pt x="1696726" y="3398041"/>
                    <a:pt x="1568932" y="3419473"/>
                  </a:cubicBezTo>
                  <a:cubicBezTo>
                    <a:pt x="1464951" y="3498055"/>
                    <a:pt x="1265720" y="3480593"/>
                    <a:pt x="1097445" y="3476624"/>
                  </a:cubicBezTo>
                  <a:cubicBezTo>
                    <a:pt x="853764" y="3418680"/>
                    <a:pt x="551345" y="3553617"/>
                    <a:pt x="544995" y="3428998"/>
                  </a:cubicBezTo>
                  <a:cubicBezTo>
                    <a:pt x="527846" y="3259763"/>
                    <a:pt x="1176820" y="2751137"/>
                    <a:pt x="1059345" y="2728912"/>
                  </a:cubicBezTo>
                  <a:cubicBezTo>
                    <a:pt x="817566" y="2716841"/>
                    <a:pt x="712476" y="2558254"/>
                    <a:pt x="597382" y="2528885"/>
                  </a:cubicBezTo>
                  <a:cubicBezTo>
                    <a:pt x="292102" y="2392989"/>
                    <a:pt x="362433" y="2626516"/>
                    <a:pt x="330683" y="2814635"/>
                  </a:cubicBezTo>
                  <a:cubicBezTo>
                    <a:pt x="289408" y="2886866"/>
                    <a:pt x="309252" y="2912268"/>
                    <a:pt x="397358" y="2947986"/>
                  </a:cubicBezTo>
                  <a:cubicBezTo>
                    <a:pt x="214001" y="3098004"/>
                    <a:pt x="383864" y="3123405"/>
                    <a:pt x="444982" y="3152773"/>
                  </a:cubicBezTo>
                  <a:cubicBezTo>
                    <a:pt x="423070" y="3208964"/>
                    <a:pt x="344176" y="3354385"/>
                    <a:pt x="302107" y="3376610"/>
                  </a:cubicBezTo>
                  <a:cubicBezTo>
                    <a:pt x="9526" y="3012907"/>
                    <a:pt x="201302" y="2903536"/>
                    <a:pt x="178283" y="2733674"/>
                  </a:cubicBezTo>
                  <a:cubicBezTo>
                    <a:pt x="96048" y="2437440"/>
                    <a:pt x="58428" y="2242343"/>
                    <a:pt x="183047" y="2224087"/>
                  </a:cubicBezTo>
                  <a:cubicBezTo>
                    <a:pt x="275436" y="2208047"/>
                    <a:pt x="241785" y="2255044"/>
                    <a:pt x="344972" y="2276475"/>
                  </a:cubicBezTo>
                  <a:cubicBezTo>
                    <a:pt x="383078" y="2284389"/>
                    <a:pt x="731727" y="2351400"/>
                    <a:pt x="872347" y="2239886"/>
                  </a:cubicBezTo>
                  <a:lnTo>
                    <a:pt x="854202" y="2279054"/>
                  </a:lnTo>
                  <a:cubicBezTo>
                    <a:pt x="852555" y="2462840"/>
                    <a:pt x="1000649" y="2773561"/>
                    <a:pt x="1120902" y="2693392"/>
                  </a:cubicBezTo>
                  <a:cubicBezTo>
                    <a:pt x="1241155" y="2613223"/>
                    <a:pt x="972016" y="2042550"/>
                    <a:pt x="1575721" y="1798042"/>
                  </a:cubicBezTo>
                  <a:cubicBezTo>
                    <a:pt x="1357895" y="1753559"/>
                    <a:pt x="1161632" y="2109656"/>
                    <a:pt x="1133164" y="2221706"/>
                  </a:cubicBezTo>
                  <a:cubicBezTo>
                    <a:pt x="1080285" y="2429838"/>
                    <a:pt x="1143087" y="2611834"/>
                    <a:pt x="1095065" y="2643187"/>
                  </a:cubicBezTo>
                  <a:cubicBezTo>
                    <a:pt x="1079250" y="2670142"/>
                    <a:pt x="960128" y="2604293"/>
                    <a:pt x="925996" y="2386012"/>
                  </a:cubicBezTo>
                  <a:cubicBezTo>
                    <a:pt x="888219" y="2144418"/>
                    <a:pt x="1153771" y="1904745"/>
                    <a:pt x="1376052" y="1604962"/>
                  </a:cubicBezTo>
                  <a:cubicBezTo>
                    <a:pt x="1419311" y="1546620"/>
                    <a:pt x="1545160" y="1235273"/>
                    <a:pt x="1380458" y="845541"/>
                  </a:cubicBezTo>
                  <a:cubicBezTo>
                    <a:pt x="1294337" y="855859"/>
                    <a:pt x="1418517" y="1251742"/>
                    <a:pt x="1330808" y="1490661"/>
                  </a:cubicBezTo>
                  <a:cubicBezTo>
                    <a:pt x="1271327" y="1652688"/>
                    <a:pt x="1105844" y="1867540"/>
                    <a:pt x="983823" y="2050346"/>
                  </a:cubicBezTo>
                  <a:cubicBezTo>
                    <a:pt x="1041432" y="1877953"/>
                    <a:pt x="1060365" y="1631611"/>
                    <a:pt x="1014599" y="1353541"/>
                  </a:cubicBezTo>
                  <a:cubicBezTo>
                    <a:pt x="1390043" y="1072554"/>
                    <a:pt x="1199841" y="725487"/>
                    <a:pt x="1187935" y="609600"/>
                  </a:cubicBezTo>
                  <a:cubicBezTo>
                    <a:pt x="1252229" y="565150"/>
                    <a:pt x="1252245" y="562802"/>
                    <a:pt x="1290824" y="477241"/>
                  </a:cubicBezTo>
                  <a:close/>
                  <a:moveTo>
                    <a:pt x="2435709" y="0"/>
                  </a:moveTo>
                  <a:cubicBezTo>
                    <a:pt x="2328898" y="101204"/>
                    <a:pt x="2250766" y="142873"/>
                    <a:pt x="2088047" y="157161"/>
                  </a:cubicBezTo>
                  <a:cubicBezTo>
                    <a:pt x="1870560" y="183355"/>
                    <a:pt x="1380022" y="121443"/>
                    <a:pt x="1130784" y="157162"/>
                  </a:cubicBezTo>
                  <a:cubicBezTo>
                    <a:pt x="881546" y="192881"/>
                    <a:pt x="630721" y="326231"/>
                    <a:pt x="592621" y="371475"/>
                  </a:cubicBezTo>
                  <a:cubicBezTo>
                    <a:pt x="578334" y="397668"/>
                    <a:pt x="621991" y="400050"/>
                    <a:pt x="630723" y="409575"/>
                  </a:cubicBezTo>
                  <a:cubicBezTo>
                    <a:pt x="718830" y="390525"/>
                    <a:pt x="714067" y="196850"/>
                    <a:pt x="1178410" y="171450"/>
                  </a:cubicBezTo>
                  <a:cubicBezTo>
                    <a:pt x="1425266" y="140494"/>
                    <a:pt x="1865797" y="255588"/>
                    <a:pt x="2097572" y="257175"/>
                  </a:cubicBezTo>
                  <a:cubicBezTo>
                    <a:pt x="2750828" y="274637"/>
                    <a:pt x="3009591" y="31750"/>
                    <a:pt x="3088172" y="38100"/>
                  </a:cubicBezTo>
                  <a:cubicBezTo>
                    <a:pt x="3138178" y="92075"/>
                    <a:pt x="2713522" y="290513"/>
                    <a:pt x="2569060" y="295275"/>
                  </a:cubicBezTo>
                  <a:cubicBezTo>
                    <a:pt x="1910248" y="419100"/>
                    <a:pt x="1637991" y="312738"/>
                    <a:pt x="1430822" y="304800"/>
                  </a:cubicBezTo>
                  <a:cubicBezTo>
                    <a:pt x="1365734" y="328612"/>
                    <a:pt x="1032359" y="280193"/>
                    <a:pt x="902184" y="428624"/>
                  </a:cubicBezTo>
                  <a:cubicBezTo>
                    <a:pt x="842041" y="520252"/>
                    <a:pt x="1173646" y="404812"/>
                    <a:pt x="1173646" y="438150"/>
                  </a:cubicBezTo>
                  <a:cubicBezTo>
                    <a:pt x="1213515" y="603597"/>
                    <a:pt x="898216" y="611189"/>
                    <a:pt x="916472" y="681039"/>
                  </a:cubicBezTo>
                  <a:cubicBezTo>
                    <a:pt x="1009523" y="719487"/>
                    <a:pt x="999021" y="634207"/>
                    <a:pt x="1149833" y="690562"/>
                  </a:cubicBezTo>
                  <a:cubicBezTo>
                    <a:pt x="1235740" y="732184"/>
                    <a:pt x="1312733" y="1219546"/>
                    <a:pt x="849795" y="1338262"/>
                  </a:cubicBezTo>
                  <a:cubicBezTo>
                    <a:pt x="773596" y="1417637"/>
                    <a:pt x="810786" y="1365101"/>
                    <a:pt x="762979" y="1421904"/>
                  </a:cubicBezTo>
                  <a:cubicBezTo>
                    <a:pt x="677254" y="1617259"/>
                    <a:pt x="682016" y="1617167"/>
                    <a:pt x="562954" y="1679079"/>
                  </a:cubicBezTo>
                  <a:cubicBezTo>
                    <a:pt x="443892" y="1702891"/>
                    <a:pt x="339116" y="1439366"/>
                    <a:pt x="410554" y="1245692"/>
                  </a:cubicBezTo>
                  <a:cubicBezTo>
                    <a:pt x="358167" y="1004393"/>
                    <a:pt x="258154" y="798016"/>
                    <a:pt x="334354" y="659904"/>
                  </a:cubicBezTo>
                  <a:cubicBezTo>
                    <a:pt x="316280" y="547539"/>
                    <a:pt x="231284" y="643385"/>
                    <a:pt x="173522" y="661989"/>
                  </a:cubicBezTo>
                  <a:cubicBezTo>
                    <a:pt x="-213646" y="466280"/>
                    <a:pt x="147327" y="457994"/>
                    <a:pt x="292584" y="495300"/>
                  </a:cubicBezTo>
                  <a:cubicBezTo>
                    <a:pt x="351321" y="488950"/>
                    <a:pt x="333858" y="487363"/>
                    <a:pt x="364021" y="438150"/>
                  </a:cubicBezTo>
                  <a:cubicBezTo>
                    <a:pt x="333859" y="111919"/>
                    <a:pt x="741052" y="30163"/>
                    <a:pt x="830746" y="28575"/>
                  </a:cubicBezTo>
                  <a:cubicBezTo>
                    <a:pt x="1052995" y="18256"/>
                    <a:pt x="1715777" y="133349"/>
                    <a:pt x="1983271" y="128587"/>
                  </a:cubicBezTo>
                  <a:cubicBezTo>
                    <a:pt x="2250765" y="123825"/>
                    <a:pt x="2353953" y="14288"/>
                    <a:pt x="2435709" y="0"/>
                  </a:cubicBezTo>
                  <a:close/>
                </a:path>
              </a:pathLst>
            </a:custGeom>
            <a:solidFill>
              <a:schemeClr val="bg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1584961" y="3294067"/>
              <a:ext cx="5974080" cy="347432"/>
              <a:chOff x="1476910" y="3287783"/>
              <a:chExt cx="6190181" cy="360000"/>
            </a:xfrm>
          </p:grpSpPr>
          <p:grpSp>
            <p:nvGrpSpPr>
              <p:cNvPr id="13" name="组合 12"/>
              <p:cNvGrpSpPr>
                <a:grpSpLocks noChangeAspect="1"/>
              </p:cNvGrpSpPr>
              <p:nvPr/>
            </p:nvGrpSpPr>
            <p:grpSpPr>
              <a:xfrm>
                <a:off x="3296642" y="3287783"/>
                <a:ext cx="450372" cy="360000"/>
                <a:chOff x="4673684" y="2359160"/>
                <a:chExt cx="1088225" cy="869861"/>
              </a:xfrm>
              <a:solidFill>
                <a:schemeClr val="bg1"/>
              </a:solidFill>
            </p:grpSpPr>
            <p:sp>
              <p:nvSpPr>
                <p:cNvPr id="14" name="Freeform 17"/>
                <p:cNvSpPr>
                  <a:spLocks noEditPoints="1"/>
                </p:cNvSpPr>
                <p:nvPr/>
              </p:nvSpPr>
              <p:spPr bwMode="auto">
                <a:xfrm>
                  <a:off x="4673684" y="2596722"/>
                  <a:ext cx="824268" cy="632299"/>
                </a:xfrm>
                <a:custGeom>
                  <a:avLst/>
                  <a:gdLst>
                    <a:gd name="T0" fmla="*/ 274 w 291"/>
                    <a:gd name="T1" fmla="*/ 0 h 223"/>
                    <a:gd name="T2" fmla="*/ 17 w 291"/>
                    <a:gd name="T3" fmla="*/ 0 h 223"/>
                    <a:gd name="T4" fmla="*/ 0 w 291"/>
                    <a:gd name="T5" fmla="*/ 16 h 223"/>
                    <a:gd name="T6" fmla="*/ 0 w 291"/>
                    <a:gd name="T7" fmla="*/ 207 h 223"/>
                    <a:gd name="T8" fmla="*/ 17 w 291"/>
                    <a:gd name="T9" fmla="*/ 223 h 223"/>
                    <a:gd name="T10" fmla="*/ 274 w 291"/>
                    <a:gd name="T11" fmla="*/ 223 h 223"/>
                    <a:gd name="T12" fmla="*/ 291 w 291"/>
                    <a:gd name="T13" fmla="*/ 207 h 223"/>
                    <a:gd name="T14" fmla="*/ 291 w 291"/>
                    <a:gd name="T15" fmla="*/ 16 h 223"/>
                    <a:gd name="T16" fmla="*/ 274 w 291"/>
                    <a:gd name="T17" fmla="*/ 0 h 223"/>
                    <a:gd name="T18" fmla="*/ 270 w 291"/>
                    <a:gd name="T19" fmla="*/ 193 h 223"/>
                    <a:gd name="T20" fmla="*/ 256 w 291"/>
                    <a:gd name="T21" fmla="*/ 207 h 223"/>
                    <a:gd name="T22" fmla="*/ 35 w 291"/>
                    <a:gd name="T23" fmla="*/ 207 h 223"/>
                    <a:gd name="T24" fmla="*/ 21 w 291"/>
                    <a:gd name="T25" fmla="*/ 193 h 223"/>
                    <a:gd name="T26" fmla="*/ 21 w 291"/>
                    <a:gd name="T27" fmla="*/ 30 h 223"/>
                    <a:gd name="T28" fmla="*/ 35 w 291"/>
                    <a:gd name="T29" fmla="*/ 16 h 223"/>
                    <a:gd name="T30" fmla="*/ 256 w 291"/>
                    <a:gd name="T31" fmla="*/ 16 h 223"/>
                    <a:gd name="T32" fmla="*/ 270 w 291"/>
                    <a:gd name="T33" fmla="*/ 30 h 223"/>
                    <a:gd name="T34" fmla="*/ 270 w 291"/>
                    <a:gd name="T35" fmla="*/ 19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 h="223">
                      <a:moveTo>
                        <a:pt x="274" y="0"/>
                      </a:moveTo>
                      <a:cubicBezTo>
                        <a:pt x="17" y="0"/>
                        <a:pt x="17" y="0"/>
                        <a:pt x="17" y="0"/>
                      </a:cubicBezTo>
                      <a:cubicBezTo>
                        <a:pt x="8" y="0"/>
                        <a:pt x="0" y="7"/>
                        <a:pt x="0" y="16"/>
                      </a:cubicBezTo>
                      <a:cubicBezTo>
                        <a:pt x="0" y="207"/>
                        <a:pt x="0" y="207"/>
                        <a:pt x="0" y="207"/>
                      </a:cubicBezTo>
                      <a:cubicBezTo>
                        <a:pt x="0" y="215"/>
                        <a:pt x="8" y="223"/>
                        <a:pt x="17" y="223"/>
                      </a:cubicBezTo>
                      <a:cubicBezTo>
                        <a:pt x="274" y="223"/>
                        <a:pt x="274" y="223"/>
                        <a:pt x="274" y="223"/>
                      </a:cubicBezTo>
                      <a:cubicBezTo>
                        <a:pt x="283" y="223"/>
                        <a:pt x="291" y="215"/>
                        <a:pt x="291" y="207"/>
                      </a:cubicBezTo>
                      <a:cubicBezTo>
                        <a:pt x="291" y="16"/>
                        <a:pt x="291" y="16"/>
                        <a:pt x="291" y="16"/>
                      </a:cubicBezTo>
                      <a:cubicBezTo>
                        <a:pt x="291" y="7"/>
                        <a:pt x="283" y="0"/>
                        <a:pt x="274" y="0"/>
                      </a:cubicBezTo>
                      <a:moveTo>
                        <a:pt x="270" y="193"/>
                      </a:moveTo>
                      <a:cubicBezTo>
                        <a:pt x="270" y="201"/>
                        <a:pt x="264" y="207"/>
                        <a:pt x="256" y="207"/>
                      </a:cubicBezTo>
                      <a:cubicBezTo>
                        <a:pt x="35" y="207"/>
                        <a:pt x="35" y="207"/>
                        <a:pt x="35" y="207"/>
                      </a:cubicBezTo>
                      <a:cubicBezTo>
                        <a:pt x="27" y="207"/>
                        <a:pt x="21" y="201"/>
                        <a:pt x="21" y="193"/>
                      </a:cubicBezTo>
                      <a:cubicBezTo>
                        <a:pt x="21" y="30"/>
                        <a:pt x="21" y="30"/>
                        <a:pt x="21" y="30"/>
                      </a:cubicBezTo>
                      <a:cubicBezTo>
                        <a:pt x="21" y="22"/>
                        <a:pt x="27" y="16"/>
                        <a:pt x="35" y="16"/>
                      </a:cubicBezTo>
                      <a:cubicBezTo>
                        <a:pt x="256" y="16"/>
                        <a:pt x="256" y="16"/>
                        <a:pt x="256" y="16"/>
                      </a:cubicBezTo>
                      <a:cubicBezTo>
                        <a:pt x="264" y="16"/>
                        <a:pt x="270" y="22"/>
                        <a:pt x="270" y="30"/>
                      </a:cubicBezTo>
                      <a:lnTo>
                        <a:pt x="270" y="19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8"/>
                <p:cNvSpPr>
                  <a:spLocks/>
                </p:cNvSpPr>
                <p:nvPr/>
              </p:nvSpPr>
              <p:spPr bwMode="auto">
                <a:xfrm>
                  <a:off x="4811662" y="2469542"/>
                  <a:ext cx="821868" cy="632299"/>
                </a:xfrm>
                <a:custGeom>
                  <a:avLst/>
                  <a:gdLst>
                    <a:gd name="T0" fmla="*/ 274 w 290"/>
                    <a:gd name="T1" fmla="*/ 0 h 223"/>
                    <a:gd name="T2" fmla="*/ 16 w 290"/>
                    <a:gd name="T3" fmla="*/ 0 h 223"/>
                    <a:gd name="T4" fmla="*/ 0 w 290"/>
                    <a:gd name="T5" fmla="*/ 16 h 223"/>
                    <a:gd name="T6" fmla="*/ 0 w 290"/>
                    <a:gd name="T7" fmla="*/ 25 h 223"/>
                    <a:gd name="T8" fmla="*/ 249 w 290"/>
                    <a:gd name="T9" fmla="*/ 25 h 223"/>
                    <a:gd name="T10" fmla="*/ 265 w 290"/>
                    <a:gd name="T11" fmla="*/ 42 h 223"/>
                    <a:gd name="T12" fmla="*/ 265 w 290"/>
                    <a:gd name="T13" fmla="*/ 223 h 223"/>
                    <a:gd name="T14" fmla="*/ 274 w 290"/>
                    <a:gd name="T15" fmla="*/ 223 h 223"/>
                    <a:gd name="T16" fmla="*/ 290 w 290"/>
                    <a:gd name="T17" fmla="*/ 207 h 223"/>
                    <a:gd name="T18" fmla="*/ 290 w 290"/>
                    <a:gd name="T19" fmla="*/ 16 h 223"/>
                    <a:gd name="T20" fmla="*/ 274 w 290"/>
                    <a:gd name="T2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223">
                      <a:moveTo>
                        <a:pt x="274" y="0"/>
                      </a:moveTo>
                      <a:cubicBezTo>
                        <a:pt x="16" y="0"/>
                        <a:pt x="16" y="0"/>
                        <a:pt x="16" y="0"/>
                      </a:cubicBezTo>
                      <a:cubicBezTo>
                        <a:pt x="7" y="0"/>
                        <a:pt x="0" y="7"/>
                        <a:pt x="0" y="16"/>
                      </a:cubicBezTo>
                      <a:cubicBezTo>
                        <a:pt x="0" y="25"/>
                        <a:pt x="0" y="25"/>
                        <a:pt x="0" y="25"/>
                      </a:cubicBezTo>
                      <a:cubicBezTo>
                        <a:pt x="249" y="25"/>
                        <a:pt x="249" y="25"/>
                        <a:pt x="249" y="25"/>
                      </a:cubicBezTo>
                      <a:cubicBezTo>
                        <a:pt x="258" y="25"/>
                        <a:pt x="265" y="33"/>
                        <a:pt x="265" y="42"/>
                      </a:cubicBezTo>
                      <a:cubicBezTo>
                        <a:pt x="265" y="223"/>
                        <a:pt x="265" y="223"/>
                        <a:pt x="265" y="223"/>
                      </a:cubicBezTo>
                      <a:cubicBezTo>
                        <a:pt x="274" y="223"/>
                        <a:pt x="274" y="223"/>
                        <a:pt x="274" y="223"/>
                      </a:cubicBezTo>
                      <a:cubicBezTo>
                        <a:pt x="283" y="223"/>
                        <a:pt x="290" y="216"/>
                        <a:pt x="290" y="207"/>
                      </a:cubicBezTo>
                      <a:cubicBezTo>
                        <a:pt x="290" y="16"/>
                        <a:pt x="290" y="16"/>
                        <a:pt x="290" y="16"/>
                      </a:cubicBezTo>
                      <a:cubicBezTo>
                        <a:pt x="290" y="7"/>
                        <a:pt x="283" y="0"/>
                        <a:pt x="274" y="0"/>
                      </a:cubicBezTo>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9"/>
                <p:cNvSpPr>
                  <a:spLocks/>
                </p:cNvSpPr>
                <p:nvPr/>
              </p:nvSpPr>
              <p:spPr bwMode="auto">
                <a:xfrm>
                  <a:off x="4940041" y="2359160"/>
                  <a:ext cx="821868" cy="628699"/>
                </a:xfrm>
                <a:custGeom>
                  <a:avLst/>
                  <a:gdLst>
                    <a:gd name="T0" fmla="*/ 274 w 290"/>
                    <a:gd name="T1" fmla="*/ 0 h 222"/>
                    <a:gd name="T2" fmla="*/ 16 w 290"/>
                    <a:gd name="T3" fmla="*/ 0 h 222"/>
                    <a:gd name="T4" fmla="*/ 0 w 290"/>
                    <a:gd name="T5" fmla="*/ 16 h 222"/>
                    <a:gd name="T6" fmla="*/ 0 w 290"/>
                    <a:gd name="T7" fmla="*/ 25 h 222"/>
                    <a:gd name="T8" fmla="*/ 249 w 290"/>
                    <a:gd name="T9" fmla="*/ 25 h 222"/>
                    <a:gd name="T10" fmla="*/ 265 w 290"/>
                    <a:gd name="T11" fmla="*/ 41 h 222"/>
                    <a:gd name="T12" fmla="*/ 265 w 290"/>
                    <a:gd name="T13" fmla="*/ 222 h 222"/>
                    <a:gd name="T14" fmla="*/ 274 w 290"/>
                    <a:gd name="T15" fmla="*/ 222 h 222"/>
                    <a:gd name="T16" fmla="*/ 290 w 290"/>
                    <a:gd name="T17" fmla="*/ 206 h 222"/>
                    <a:gd name="T18" fmla="*/ 290 w 290"/>
                    <a:gd name="T19" fmla="*/ 16 h 222"/>
                    <a:gd name="T20" fmla="*/ 274 w 290"/>
                    <a:gd name="T2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222">
                      <a:moveTo>
                        <a:pt x="274" y="0"/>
                      </a:moveTo>
                      <a:cubicBezTo>
                        <a:pt x="16" y="0"/>
                        <a:pt x="16" y="0"/>
                        <a:pt x="16" y="0"/>
                      </a:cubicBezTo>
                      <a:cubicBezTo>
                        <a:pt x="7" y="0"/>
                        <a:pt x="0" y="7"/>
                        <a:pt x="0" y="16"/>
                      </a:cubicBezTo>
                      <a:cubicBezTo>
                        <a:pt x="0" y="25"/>
                        <a:pt x="0" y="25"/>
                        <a:pt x="0" y="25"/>
                      </a:cubicBezTo>
                      <a:cubicBezTo>
                        <a:pt x="249" y="25"/>
                        <a:pt x="249" y="25"/>
                        <a:pt x="249" y="25"/>
                      </a:cubicBezTo>
                      <a:cubicBezTo>
                        <a:pt x="258" y="25"/>
                        <a:pt x="265" y="32"/>
                        <a:pt x="265" y="41"/>
                      </a:cubicBezTo>
                      <a:cubicBezTo>
                        <a:pt x="265" y="222"/>
                        <a:pt x="265" y="222"/>
                        <a:pt x="265" y="222"/>
                      </a:cubicBezTo>
                      <a:cubicBezTo>
                        <a:pt x="274" y="222"/>
                        <a:pt x="274" y="222"/>
                        <a:pt x="274" y="222"/>
                      </a:cubicBezTo>
                      <a:cubicBezTo>
                        <a:pt x="283" y="222"/>
                        <a:pt x="290" y="215"/>
                        <a:pt x="290" y="206"/>
                      </a:cubicBezTo>
                      <a:cubicBezTo>
                        <a:pt x="290" y="16"/>
                        <a:pt x="290" y="16"/>
                        <a:pt x="290" y="16"/>
                      </a:cubicBezTo>
                      <a:cubicBezTo>
                        <a:pt x="290" y="7"/>
                        <a:pt x="283" y="0"/>
                        <a:pt x="274" y="0"/>
                      </a:cubicBezTo>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
                <p:cNvSpPr>
                  <a:spLocks/>
                </p:cNvSpPr>
                <p:nvPr/>
              </p:nvSpPr>
              <p:spPr bwMode="auto">
                <a:xfrm>
                  <a:off x="4784066" y="2781492"/>
                  <a:ext cx="569909" cy="353943"/>
                </a:xfrm>
                <a:custGeom>
                  <a:avLst/>
                  <a:gdLst>
                    <a:gd name="T0" fmla="*/ 71 w 201"/>
                    <a:gd name="T1" fmla="*/ 5 h 125"/>
                    <a:gd name="T2" fmla="*/ 11 w 201"/>
                    <a:gd name="T3" fmla="*/ 109 h 125"/>
                    <a:gd name="T4" fmla="*/ 11 w 201"/>
                    <a:gd name="T5" fmla="*/ 124 h 125"/>
                    <a:gd name="T6" fmla="*/ 192 w 201"/>
                    <a:gd name="T7" fmla="*/ 124 h 125"/>
                    <a:gd name="T8" fmla="*/ 192 w 201"/>
                    <a:gd name="T9" fmla="*/ 108 h 125"/>
                    <a:gd name="T10" fmla="*/ 151 w 201"/>
                    <a:gd name="T11" fmla="*/ 47 h 125"/>
                    <a:gd name="T12" fmla="*/ 117 w 201"/>
                    <a:gd name="T13" fmla="*/ 86 h 125"/>
                    <a:gd name="T14" fmla="*/ 110 w 201"/>
                    <a:gd name="T15" fmla="*/ 81 h 125"/>
                    <a:gd name="T16" fmla="*/ 122 w 201"/>
                    <a:gd name="T17" fmla="*/ 65 h 125"/>
                    <a:gd name="T18" fmla="*/ 81 w 201"/>
                    <a:gd name="T19" fmla="*/ 5 h 125"/>
                    <a:gd name="T20" fmla="*/ 71 w 201"/>
                    <a:gd name="T2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125">
                      <a:moveTo>
                        <a:pt x="71" y="5"/>
                      </a:moveTo>
                      <a:cubicBezTo>
                        <a:pt x="11" y="109"/>
                        <a:pt x="11" y="109"/>
                        <a:pt x="11" y="109"/>
                      </a:cubicBezTo>
                      <a:cubicBezTo>
                        <a:pt x="11" y="109"/>
                        <a:pt x="0" y="124"/>
                        <a:pt x="11" y="124"/>
                      </a:cubicBezTo>
                      <a:cubicBezTo>
                        <a:pt x="25" y="125"/>
                        <a:pt x="192" y="124"/>
                        <a:pt x="192" y="124"/>
                      </a:cubicBezTo>
                      <a:cubicBezTo>
                        <a:pt x="192" y="124"/>
                        <a:pt x="201" y="121"/>
                        <a:pt x="192" y="108"/>
                      </a:cubicBezTo>
                      <a:cubicBezTo>
                        <a:pt x="182" y="94"/>
                        <a:pt x="158" y="46"/>
                        <a:pt x="151" y="47"/>
                      </a:cubicBezTo>
                      <a:cubicBezTo>
                        <a:pt x="144" y="47"/>
                        <a:pt x="120" y="83"/>
                        <a:pt x="117" y="86"/>
                      </a:cubicBezTo>
                      <a:cubicBezTo>
                        <a:pt x="115" y="89"/>
                        <a:pt x="108" y="84"/>
                        <a:pt x="110" y="81"/>
                      </a:cubicBezTo>
                      <a:cubicBezTo>
                        <a:pt x="116" y="74"/>
                        <a:pt x="122" y="65"/>
                        <a:pt x="122" y="65"/>
                      </a:cubicBezTo>
                      <a:cubicBezTo>
                        <a:pt x="122" y="65"/>
                        <a:pt x="84" y="9"/>
                        <a:pt x="81" y="5"/>
                      </a:cubicBezTo>
                      <a:cubicBezTo>
                        <a:pt x="78" y="0"/>
                        <a:pt x="73" y="1"/>
                        <a:pt x="71" y="5"/>
                      </a:cubicBezTo>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21"/>
                <p:cNvSpPr>
                  <a:spLocks noChangeArrowheads="1"/>
                </p:cNvSpPr>
                <p:nvPr/>
              </p:nvSpPr>
              <p:spPr bwMode="auto">
                <a:xfrm>
                  <a:off x="5237593" y="2690307"/>
                  <a:ext cx="101984" cy="99584"/>
                </a:xfrm>
                <a:prstGeom prst="ellipse">
                  <a:avLst/>
                </a:pr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p:cNvGrpSpPr>
                <a:grpSpLocks noChangeAspect="1"/>
              </p:cNvGrpSpPr>
              <p:nvPr/>
            </p:nvGrpSpPr>
            <p:grpSpPr>
              <a:xfrm>
                <a:off x="6489371" y="3287783"/>
                <a:ext cx="360000" cy="360000"/>
                <a:chOff x="4778067" y="3911711"/>
                <a:chExt cx="881859" cy="881859"/>
              </a:xfrm>
              <a:solidFill>
                <a:schemeClr val="bg1"/>
              </a:solidFill>
            </p:grpSpPr>
            <p:sp>
              <p:nvSpPr>
                <p:cNvPr id="20" name="Freeform 22"/>
                <p:cNvSpPr>
                  <a:spLocks noEditPoints="1"/>
                </p:cNvSpPr>
                <p:nvPr/>
              </p:nvSpPr>
              <p:spPr bwMode="auto">
                <a:xfrm>
                  <a:off x="4778067" y="3911711"/>
                  <a:ext cx="881859" cy="881859"/>
                </a:xfrm>
                <a:custGeom>
                  <a:avLst/>
                  <a:gdLst>
                    <a:gd name="T0" fmla="*/ 155 w 311"/>
                    <a:gd name="T1" fmla="*/ 0 h 311"/>
                    <a:gd name="T2" fmla="*/ 0 w 311"/>
                    <a:gd name="T3" fmla="*/ 155 h 311"/>
                    <a:gd name="T4" fmla="*/ 155 w 311"/>
                    <a:gd name="T5" fmla="*/ 311 h 311"/>
                    <a:gd name="T6" fmla="*/ 311 w 311"/>
                    <a:gd name="T7" fmla="*/ 155 h 311"/>
                    <a:gd name="T8" fmla="*/ 155 w 311"/>
                    <a:gd name="T9" fmla="*/ 0 h 311"/>
                    <a:gd name="T10" fmla="*/ 155 w 311"/>
                    <a:gd name="T11" fmla="*/ 289 h 311"/>
                    <a:gd name="T12" fmla="*/ 21 w 311"/>
                    <a:gd name="T13" fmla="*/ 155 h 311"/>
                    <a:gd name="T14" fmla="*/ 155 w 311"/>
                    <a:gd name="T15" fmla="*/ 21 h 311"/>
                    <a:gd name="T16" fmla="*/ 289 w 311"/>
                    <a:gd name="T17" fmla="*/ 155 h 311"/>
                    <a:gd name="T18" fmla="*/ 155 w 311"/>
                    <a:gd name="T19" fmla="*/ 289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 h="311">
                      <a:moveTo>
                        <a:pt x="155" y="0"/>
                      </a:moveTo>
                      <a:cubicBezTo>
                        <a:pt x="70" y="0"/>
                        <a:pt x="0" y="69"/>
                        <a:pt x="0" y="155"/>
                      </a:cubicBezTo>
                      <a:cubicBezTo>
                        <a:pt x="0" y="241"/>
                        <a:pt x="70" y="311"/>
                        <a:pt x="155" y="311"/>
                      </a:cubicBezTo>
                      <a:cubicBezTo>
                        <a:pt x="241" y="311"/>
                        <a:pt x="311" y="241"/>
                        <a:pt x="311" y="155"/>
                      </a:cubicBezTo>
                      <a:cubicBezTo>
                        <a:pt x="311" y="69"/>
                        <a:pt x="241" y="0"/>
                        <a:pt x="155" y="0"/>
                      </a:cubicBezTo>
                      <a:moveTo>
                        <a:pt x="155" y="289"/>
                      </a:moveTo>
                      <a:cubicBezTo>
                        <a:pt x="81" y="289"/>
                        <a:pt x="21" y="229"/>
                        <a:pt x="21" y="155"/>
                      </a:cubicBezTo>
                      <a:cubicBezTo>
                        <a:pt x="21" y="81"/>
                        <a:pt x="81" y="21"/>
                        <a:pt x="155" y="21"/>
                      </a:cubicBezTo>
                      <a:cubicBezTo>
                        <a:pt x="229" y="21"/>
                        <a:pt x="289" y="81"/>
                        <a:pt x="289" y="155"/>
                      </a:cubicBezTo>
                      <a:cubicBezTo>
                        <a:pt x="289" y="229"/>
                        <a:pt x="229" y="289"/>
                        <a:pt x="155" y="289"/>
                      </a:cubicBezTo>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3"/>
                <p:cNvSpPr>
                  <a:spLocks/>
                </p:cNvSpPr>
                <p:nvPr/>
              </p:nvSpPr>
              <p:spPr bwMode="auto">
                <a:xfrm>
                  <a:off x="5013229" y="3982500"/>
                  <a:ext cx="430731" cy="428331"/>
                </a:xfrm>
                <a:custGeom>
                  <a:avLst/>
                  <a:gdLst>
                    <a:gd name="T0" fmla="*/ 145 w 152"/>
                    <a:gd name="T1" fmla="*/ 53 h 151"/>
                    <a:gd name="T2" fmla="*/ 144 w 152"/>
                    <a:gd name="T3" fmla="*/ 52 h 151"/>
                    <a:gd name="T4" fmla="*/ 125 w 152"/>
                    <a:gd name="T5" fmla="*/ 52 h 151"/>
                    <a:gd name="T6" fmla="*/ 77 w 152"/>
                    <a:gd name="T7" fmla="*/ 106 h 151"/>
                    <a:gd name="T8" fmla="*/ 31 w 152"/>
                    <a:gd name="T9" fmla="*/ 12 h 151"/>
                    <a:gd name="T10" fmla="*/ 11 w 152"/>
                    <a:gd name="T11" fmla="*/ 4 h 151"/>
                    <a:gd name="T12" fmla="*/ 10 w 152"/>
                    <a:gd name="T13" fmla="*/ 4 h 151"/>
                    <a:gd name="T14" fmla="*/ 4 w 152"/>
                    <a:gd name="T15" fmla="*/ 25 h 151"/>
                    <a:gd name="T16" fmla="*/ 60 w 152"/>
                    <a:gd name="T17" fmla="*/ 140 h 151"/>
                    <a:gd name="T18" fmla="*/ 79 w 152"/>
                    <a:gd name="T19" fmla="*/ 148 h 151"/>
                    <a:gd name="T20" fmla="*/ 79 w 152"/>
                    <a:gd name="T21" fmla="*/ 148 h 151"/>
                    <a:gd name="T22" fmla="*/ 80 w 152"/>
                    <a:gd name="T23" fmla="*/ 148 h 151"/>
                    <a:gd name="T24" fmla="*/ 81 w 152"/>
                    <a:gd name="T25" fmla="*/ 147 h 151"/>
                    <a:gd name="T26" fmla="*/ 87 w 152"/>
                    <a:gd name="T27" fmla="*/ 141 h 151"/>
                    <a:gd name="T28" fmla="*/ 148 w 152"/>
                    <a:gd name="T29" fmla="*/ 72 h 151"/>
                    <a:gd name="T30" fmla="*/ 145 w 152"/>
                    <a:gd name="T31" fmla="*/ 5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1">
                      <a:moveTo>
                        <a:pt x="145" y="53"/>
                      </a:moveTo>
                      <a:cubicBezTo>
                        <a:pt x="144" y="52"/>
                        <a:pt x="144" y="52"/>
                        <a:pt x="144" y="52"/>
                      </a:cubicBezTo>
                      <a:cubicBezTo>
                        <a:pt x="138" y="47"/>
                        <a:pt x="129" y="47"/>
                        <a:pt x="125" y="52"/>
                      </a:cubicBezTo>
                      <a:cubicBezTo>
                        <a:pt x="77" y="106"/>
                        <a:pt x="77" y="106"/>
                        <a:pt x="77" y="106"/>
                      </a:cubicBezTo>
                      <a:cubicBezTo>
                        <a:pt x="31" y="12"/>
                        <a:pt x="31" y="12"/>
                        <a:pt x="31" y="12"/>
                      </a:cubicBezTo>
                      <a:cubicBezTo>
                        <a:pt x="27" y="4"/>
                        <a:pt x="18" y="0"/>
                        <a:pt x="11" y="4"/>
                      </a:cubicBezTo>
                      <a:cubicBezTo>
                        <a:pt x="10" y="4"/>
                        <a:pt x="10" y="4"/>
                        <a:pt x="10" y="4"/>
                      </a:cubicBezTo>
                      <a:cubicBezTo>
                        <a:pt x="3" y="8"/>
                        <a:pt x="0" y="17"/>
                        <a:pt x="4" y="25"/>
                      </a:cubicBezTo>
                      <a:cubicBezTo>
                        <a:pt x="60" y="140"/>
                        <a:pt x="60" y="140"/>
                        <a:pt x="60" y="140"/>
                      </a:cubicBezTo>
                      <a:cubicBezTo>
                        <a:pt x="63" y="148"/>
                        <a:pt x="72" y="151"/>
                        <a:pt x="79" y="148"/>
                      </a:cubicBezTo>
                      <a:cubicBezTo>
                        <a:pt x="79" y="148"/>
                        <a:pt x="79" y="148"/>
                        <a:pt x="79" y="148"/>
                      </a:cubicBezTo>
                      <a:cubicBezTo>
                        <a:pt x="79" y="148"/>
                        <a:pt x="80" y="148"/>
                        <a:pt x="80" y="148"/>
                      </a:cubicBezTo>
                      <a:cubicBezTo>
                        <a:pt x="81" y="147"/>
                        <a:pt x="81" y="147"/>
                        <a:pt x="81" y="147"/>
                      </a:cubicBezTo>
                      <a:cubicBezTo>
                        <a:pt x="84" y="146"/>
                        <a:pt x="86" y="144"/>
                        <a:pt x="87" y="141"/>
                      </a:cubicBezTo>
                      <a:cubicBezTo>
                        <a:pt x="148" y="72"/>
                        <a:pt x="148" y="72"/>
                        <a:pt x="148" y="72"/>
                      </a:cubicBezTo>
                      <a:cubicBezTo>
                        <a:pt x="152" y="67"/>
                        <a:pt x="151" y="59"/>
                        <a:pt x="145" y="53"/>
                      </a:cubicBezTo>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a:grpSpLocks noChangeAspect="1"/>
              </p:cNvGrpSpPr>
              <p:nvPr/>
            </p:nvGrpSpPr>
            <p:grpSpPr>
              <a:xfrm>
                <a:off x="4384737" y="3287783"/>
                <a:ext cx="434277" cy="360000"/>
                <a:chOff x="6415805" y="2392754"/>
                <a:chExt cx="961046" cy="796672"/>
              </a:xfrm>
              <a:solidFill>
                <a:schemeClr val="bg1"/>
              </a:solidFill>
            </p:grpSpPr>
            <p:sp>
              <p:nvSpPr>
                <p:cNvPr id="23" name="Freeform 24"/>
                <p:cNvSpPr>
                  <a:spLocks noEditPoints="1"/>
                </p:cNvSpPr>
                <p:nvPr/>
              </p:nvSpPr>
              <p:spPr bwMode="auto">
                <a:xfrm>
                  <a:off x="6415805" y="2392754"/>
                  <a:ext cx="961046" cy="796672"/>
                </a:xfrm>
                <a:custGeom>
                  <a:avLst/>
                  <a:gdLst>
                    <a:gd name="T0" fmla="*/ 321 w 339"/>
                    <a:gd name="T1" fmla="*/ 0 h 281"/>
                    <a:gd name="T2" fmla="*/ 18 w 339"/>
                    <a:gd name="T3" fmla="*/ 0 h 281"/>
                    <a:gd name="T4" fmla="*/ 0 w 339"/>
                    <a:gd name="T5" fmla="*/ 18 h 281"/>
                    <a:gd name="T6" fmla="*/ 0 w 339"/>
                    <a:gd name="T7" fmla="*/ 263 h 281"/>
                    <a:gd name="T8" fmla="*/ 18 w 339"/>
                    <a:gd name="T9" fmla="*/ 281 h 281"/>
                    <a:gd name="T10" fmla="*/ 321 w 339"/>
                    <a:gd name="T11" fmla="*/ 281 h 281"/>
                    <a:gd name="T12" fmla="*/ 339 w 339"/>
                    <a:gd name="T13" fmla="*/ 263 h 281"/>
                    <a:gd name="T14" fmla="*/ 339 w 339"/>
                    <a:gd name="T15" fmla="*/ 18 h 281"/>
                    <a:gd name="T16" fmla="*/ 321 w 339"/>
                    <a:gd name="T17" fmla="*/ 0 h 281"/>
                    <a:gd name="T18" fmla="*/ 316 w 339"/>
                    <a:gd name="T19" fmla="*/ 246 h 281"/>
                    <a:gd name="T20" fmla="*/ 301 w 339"/>
                    <a:gd name="T21" fmla="*/ 262 h 281"/>
                    <a:gd name="T22" fmla="*/ 38 w 339"/>
                    <a:gd name="T23" fmla="*/ 262 h 281"/>
                    <a:gd name="T24" fmla="*/ 23 w 339"/>
                    <a:gd name="T25" fmla="*/ 246 h 281"/>
                    <a:gd name="T26" fmla="*/ 23 w 339"/>
                    <a:gd name="T27" fmla="*/ 35 h 281"/>
                    <a:gd name="T28" fmla="*/ 38 w 339"/>
                    <a:gd name="T29" fmla="*/ 19 h 281"/>
                    <a:gd name="T30" fmla="*/ 301 w 339"/>
                    <a:gd name="T31" fmla="*/ 19 h 281"/>
                    <a:gd name="T32" fmla="*/ 316 w 339"/>
                    <a:gd name="T33" fmla="*/ 35 h 281"/>
                    <a:gd name="T34" fmla="*/ 316 w 339"/>
                    <a:gd name="T35" fmla="*/ 24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281">
                      <a:moveTo>
                        <a:pt x="321" y="0"/>
                      </a:moveTo>
                      <a:cubicBezTo>
                        <a:pt x="18" y="0"/>
                        <a:pt x="18" y="0"/>
                        <a:pt x="18" y="0"/>
                      </a:cubicBezTo>
                      <a:cubicBezTo>
                        <a:pt x="8" y="0"/>
                        <a:pt x="0" y="8"/>
                        <a:pt x="0" y="18"/>
                      </a:cubicBezTo>
                      <a:cubicBezTo>
                        <a:pt x="0" y="263"/>
                        <a:pt x="0" y="263"/>
                        <a:pt x="0" y="263"/>
                      </a:cubicBezTo>
                      <a:cubicBezTo>
                        <a:pt x="0" y="273"/>
                        <a:pt x="8" y="281"/>
                        <a:pt x="18" y="281"/>
                      </a:cubicBezTo>
                      <a:cubicBezTo>
                        <a:pt x="321" y="281"/>
                        <a:pt x="321" y="281"/>
                        <a:pt x="321" y="281"/>
                      </a:cubicBezTo>
                      <a:cubicBezTo>
                        <a:pt x="331" y="281"/>
                        <a:pt x="339" y="273"/>
                        <a:pt x="339" y="263"/>
                      </a:cubicBezTo>
                      <a:cubicBezTo>
                        <a:pt x="339" y="18"/>
                        <a:pt x="339" y="18"/>
                        <a:pt x="339" y="18"/>
                      </a:cubicBezTo>
                      <a:cubicBezTo>
                        <a:pt x="339" y="8"/>
                        <a:pt x="331" y="0"/>
                        <a:pt x="321" y="0"/>
                      </a:cubicBezTo>
                      <a:moveTo>
                        <a:pt x="316" y="246"/>
                      </a:moveTo>
                      <a:cubicBezTo>
                        <a:pt x="316" y="255"/>
                        <a:pt x="309" y="262"/>
                        <a:pt x="301" y="262"/>
                      </a:cubicBezTo>
                      <a:cubicBezTo>
                        <a:pt x="38" y="262"/>
                        <a:pt x="38" y="262"/>
                        <a:pt x="38" y="262"/>
                      </a:cubicBezTo>
                      <a:cubicBezTo>
                        <a:pt x="30" y="262"/>
                        <a:pt x="23" y="255"/>
                        <a:pt x="23" y="246"/>
                      </a:cubicBezTo>
                      <a:cubicBezTo>
                        <a:pt x="23" y="35"/>
                        <a:pt x="23" y="35"/>
                        <a:pt x="23" y="35"/>
                      </a:cubicBezTo>
                      <a:cubicBezTo>
                        <a:pt x="23" y="26"/>
                        <a:pt x="30" y="19"/>
                        <a:pt x="38" y="19"/>
                      </a:cubicBezTo>
                      <a:cubicBezTo>
                        <a:pt x="301" y="19"/>
                        <a:pt x="301" y="19"/>
                        <a:pt x="301" y="19"/>
                      </a:cubicBezTo>
                      <a:cubicBezTo>
                        <a:pt x="309" y="19"/>
                        <a:pt x="316" y="26"/>
                        <a:pt x="316" y="35"/>
                      </a:cubicBezTo>
                      <a:lnTo>
                        <a:pt x="316" y="246"/>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5"/>
                <p:cNvSpPr>
                  <a:spLocks/>
                </p:cNvSpPr>
                <p:nvPr/>
              </p:nvSpPr>
              <p:spPr bwMode="auto">
                <a:xfrm>
                  <a:off x="6592176" y="2509136"/>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6"/>
                <p:cNvSpPr>
                  <a:spLocks/>
                </p:cNvSpPr>
                <p:nvPr/>
              </p:nvSpPr>
              <p:spPr bwMode="auto">
                <a:xfrm>
                  <a:off x="6592176" y="2667510"/>
                  <a:ext cx="87586" cy="88786"/>
                </a:xfrm>
                <a:custGeom>
                  <a:avLst/>
                  <a:gdLst>
                    <a:gd name="T0" fmla="*/ 31 w 31"/>
                    <a:gd name="T1" fmla="*/ 24 h 31"/>
                    <a:gd name="T2" fmla="*/ 24 w 31"/>
                    <a:gd name="T3" fmla="*/ 31 h 31"/>
                    <a:gd name="T4" fmla="*/ 8 w 31"/>
                    <a:gd name="T5" fmla="*/ 31 h 31"/>
                    <a:gd name="T6" fmla="*/ 0 w 31"/>
                    <a:gd name="T7" fmla="*/ 24 h 31"/>
                    <a:gd name="T8" fmla="*/ 0 w 31"/>
                    <a:gd name="T9" fmla="*/ 8 h 31"/>
                    <a:gd name="T10" fmla="*/ 8 w 31"/>
                    <a:gd name="T11" fmla="*/ 0 h 31"/>
                    <a:gd name="T12" fmla="*/ 24 w 31"/>
                    <a:gd name="T13" fmla="*/ 0 h 31"/>
                    <a:gd name="T14" fmla="*/ 31 w 31"/>
                    <a:gd name="T15" fmla="*/ 8 h 31"/>
                    <a:gd name="T16" fmla="*/ 31 w 31"/>
                    <a:gd name="T1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1">
                      <a:moveTo>
                        <a:pt x="31" y="24"/>
                      </a:moveTo>
                      <a:cubicBezTo>
                        <a:pt x="31" y="28"/>
                        <a:pt x="28" y="31"/>
                        <a:pt x="24" y="31"/>
                      </a:cubicBezTo>
                      <a:cubicBezTo>
                        <a:pt x="8" y="31"/>
                        <a:pt x="8" y="31"/>
                        <a:pt x="8" y="31"/>
                      </a:cubicBezTo>
                      <a:cubicBezTo>
                        <a:pt x="4" y="31"/>
                        <a:pt x="0" y="28"/>
                        <a:pt x="0" y="24"/>
                      </a:cubicBezTo>
                      <a:cubicBezTo>
                        <a:pt x="0" y="8"/>
                        <a:pt x="0" y="8"/>
                        <a:pt x="0" y="8"/>
                      </a:cubicBezTo>
                      <a:cubicBezTo>
                        <a:pt x="0" y="4"/>
                        <a:pt x="4" y="0"/>
                        <a:pt x="8" y="0"/>
                      </a:cubicBezTo>
                      <a:cubicBezTo>
                        <a:pt x="24" y="0"/>
                        <a:pt x="24" y="0"/>
                        <a:pt x="24" y="0"/>
                      </a:cubicBezTo>
                      <a:cubicBezTo>
                        <a:pt x="28" y="0"/>
                        <a:pt x="31" y="4"/>
                        <a:pt x="31" y="8"/>
                      </a:cubicBezTo>
                      <a:lnTo>
                        <a:pt x="31" y="2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7"/>
                <p:cNvSpPr>
                  <a:spLocks/>
                </p:cNvSpPr>
                <p:nvPr/>
              </p:nvSpPr>
              <p:spPr bwMode="auto">
                <a:xfrm>
                  <a:off x="6762549" y="2509136"/>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8"/>
                <p:cNvSpPr>
                  <a:spLocks/>
                </p:cNvSpPr>
                <p:nvPr/>
              </p:nvSpPr>
              <p:spPr bwMode="auto">
                <a:xfrm>
                  <a:off x="6762549" y="2667510"/>
                  <a:ext cx="87586" cy="88786"/>
                </a:xfrm>
                <a:custGeom>
                  <a:avLst/>
                  <a:gdLst>
                    <a:gd name="T0" fmla="*/ 31 w 31"/>
                    <a:gd name="T1" fmla="*/ 24 h 31"/>
                    <a:gd name="T2" fmla="*/ 24 w 31"/>
                    <a:gd name="T3" fmla="*/ 31 h 31"/>
                    <a:gd name="T4" fmla="*/ 8 w 31"/>
                    <a:gd name="T5" fmla="*/ 31 h 31"/>
                    <a:gd name="T6" fmla="*/ 0 w 31"/>
                    <a:gd name="T7" fmla="*/ 24 h 31"/>
                    <a:gd name="T8" fmla="*/ 0 w 31"/>
                    <a:gd name="T9" fmla="*/ 8 h 31"/>
                    <a:gd name="T10" fmla="*/ 8 w 31"/>
                    <a:gd name="T11" fmla="*/ 0 h 31"/>
                    <a:gd name="T12" fmla="*/ 24 w 31"/>
                    <a:gd name="T13" fmla="*/ 0 h 31"/>
                    <a:gd name="T14" fmla="*/ 31 w 31"/>
                    <a:gd name="T15" fmla="*/ 8 h 31"/>
                    <a:gd name="T16" fmla="*/ 31 w 31"/>
                    <a:gd name="T1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1">
                      <a:moveTo>
                        <a:pt x="31" y="24"/>
                      </a:moveTo>
                      <a:cubicBezTo>
                        <a:pt x="31" y="28"/>
                        <a:pt x="28" y="31"/>
                        <a:pt x="24" y="31"/>
                      </a:cubicBezTo>
                      <a:cubicBezTo>
                        <a:pt x="8" y="31"/>
                        <a:pt x="8" y="31"/>
                        <a:pt x="8" y="31"/>
                      </a:cubicBezTo>
                      <a:cubicBezTo>
                        <a:pt x="4" y="31"/>
                        <a:pt x="0" y="28"/>
                        <a:pt x="0" y="24"/>
                      </a:cubicBezTo>
                      <a:cubicBezTo>
                        <a:pt x="0" y="8"/>
                        <a:pt x="0" y="8"/>
                        <a:pt x="0" y="8"/>
                      </a:cubicBezTo>
                      <a:cubicBezTo>
                        <a:pt x="0" y="4"/>
                        <a:pt x="4" y="0"/>
                        <a:pt x="8" y="0"/>
                      </a:cubicBezTo>
                      <a:cubicBezTo>
                        <a:pt x="24" y="0"/>
                        <a:pt x="24" y="0"/>
                        <a:pt x="24" y="0"/>
                      </a:cubicBezTo>
                      <a:cubicBezTo>
                        <a:pt x="28" y="0"/>
                        <a:pt x="31" y="4"/>
                        <a:pt x="31" y="8"/>
                      </a:cubicBezTo>
                      <a:lnTo>
                        <a:pt x="31" y="2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9"/>
                <p:cNvSpPr>
                  <a:spLocks/>
                </p:cNvSpPr>
                <p:nvPr/>
              </p:nvSpPr>
              <p:spPr bwMode="auto">
                <a:xfrm>
                  <a:off x="6762549" y="2829484"/>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0"/>
                <p:cNvSpPr>
                  <a:spLocks/>
                </p:cNvSpPr>
                <p:nvPr/>
              </p:nvSpPr>
              <p:spPr bwMode="auto">
                <a:xfrm>
                  <a:off x="6935321" y="2509136"/>
                  <a:ext cx="83987" cy="85186"/>
                </a:xfrm>
                <a:custGeom>
                  <a:avLst/>
                  <a:gdLst>
                    <a:gd name="T0" fmla="*/ 30 w 30"/>
                    <a:gd name="T1" fmla="*/ 23 h 30"/>
                    <a:gd name="T2" fmla="*/ 23 w 30"/>
                    <a:gd name="T3" fmla="*/ 30 h 30"/>
                    <a:gd name="T4" fmla="*/ 7 w 30"/>
                    <a:gd name="T5" fmla="*/ 30 h 30"/>
                    <a:gd name="T6" fmla="*/ 0 w 30"/>
                    <a:gd name="T7" fmla="*/ 23 h 30"/>
                    <a:gd name="T8" fmla="*/ 0 w 30"/>
                    <a:gd name="T9" fmla="*/ 7 h 30"/>
                    <a:gd name="T10" fmla="*/ 7 w 30"/>
                    <a:gd name="T11" fmla="*/ 0 h 30"/>
                    <a:gd name="T12" fmla="*/ 23 w 30"/>
                    <a:gd name="T13" fmla="*/ 0 h 30"/>
                    <a:gd name="T14" fmla="*/ 30 w 30"/>
                    <a:gd name="T15" fmla="*/ 7 h 30"/>
                    <a:gd name="T16" fmla="*/ 30 w 30"/>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30" y="23"/>
                      </a:moveTo>
                      <a:cubicBezTo>
                        <a:pt x="30" y="27"/>
                        <a:pt x="27" y="30"/>
                        <a:pt x="23" y="30"/>
                      </a:cubicBezTo>
                      <a:cubicBezTo>
                        <a:pt x="7" y="30"/>
                        <a:pt x="7" y="30"/>
                        <a:pt x="7" y="30"/>
                      </a:cubicBezTo>
                      <a:cubicBezTo>
                        <a:pt x="3" y="30"/>
                        <a:pt x="0" y="27"/>
                        <a:pt x="0" y="23"/>
                      </a:cubicBezTo>
                      <a:cubicBezTo>
                        <a:pt x="0" y="7"/>
                        <a:pt x="0" y="7"/>
                        <a:pt x="0" y="7"/>
                      </a:cubicBezTo>
                      <a:cubicBezTo>
                        <a:pt x="0" y="3"/>
                        <a:pt x="3" y="0"/>
                        <a:pt x="7" y="0"/>
                      </a:cubicBezTo>
                      <a:cubicBezTo>
                        <a:pt x="23" y="0"/>
                        <a:pt x="23" y="0"/>
                        <a:pt x="23" y="0"/>
                      </a:cubicBezTo>
                      <a:cubicBezTo>
                        <a:pt x="27" y="0"/>
                        <a:pt x="30" y="3"/>
                        <a:pt x="30" y="7"/>
                      </a:cubicBezTo>
                      <a:lnTo>
                        <a:pt x="30"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1"/>
                <p:cNvSpPr>
                  <a:spLocks/>
                </p:cNvSpPr>
                <p:nvPr/>
              </p:nvSpPr>
              <p:spPr bwMode="auto">
                <a:xfrm>
                  <a:off x="6935321" y="2667510"/>
                  <a:ext cx="83987" cy="88786"/>
                </a:xfrm>
                <a:custGeom>
                  <a:avLst/>
                  <a:gdLst>
                    <a:gd name="T0" fmla="*/ 30 w 30"/>
                    <a:gd name="T1" fmla="*/ 24 h 31"/>
                    <a:gd name="T2" fmla="*/ 23 w 30"/>
                    <a:gd name="T3" fmla="*/ 31 h 31"/>
                    <a:gd name="T4" fmla="*/ 7 w 30"/>
                    <a:gd name="T5" fmla="*/ 31 h 31"/>
                    <a:gd name="T6" fmla="*/ 0 w 30"/>
                    <a:gd name="T7" fmla="*/ 24 h 31"/>
                    <a:gd name="T8" fmla="*/ 0 w 30"/>
                    <a:gd name="T9" fmla="*/ 8 h 31"/>
                    <a:gd name="T10" fmla="*/ 7 w 30"/>
                    <a:gd name="T11" fmla="*/ 0 h 31"/>
                    <a:gd name="T12" fmla="*/ 23 w 30"/>
                    <a:gd name="T13" fmla="*/ 0 h 31"/>
                    <a:gd name="T14" fmla="*/ 30 w 30"/>
                    <a:gd name="T15" fmla="*/ 8 h 31"/>
                    <a:gd name="T16" fmla="*/ 30 w 30"/>
                    <a:gd name="T1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30" y="24"/>
                      </a:moveTo>
                      <a:cubicBezTo>
                        <a:pt x="30" y="28"/>
                        <a:pt x="27" y="31"/>
                        <a:pt x="23" y="31"/>
                      </a:cubicBezTo>
                      <a:cubicBezTo>
                        <a:pt x="7" y="31"/>
                        <a:pt x="7" y="31"/>
                        <a:pt x="7" y="31"/>
                      </a:cubicBezTo>
                      <a:cubicBezTo>
                        <a:pt x="3" y="31"/>
                        <a:pt x="0" y="28"/>
                        <a:pt x="0" y="24"/>
                      </a:cubicBezTo>
                      <a:cubicBezTo>
                        <a:pt x="0" y="8"/>
                        <a:pt x="0" y="8"/>
                        <a:pt x="0" y="8"/>
                      </a:cubicBezTo>
                      <a:cubicBezTo>
                        <a:pt x="0" y="4"/>
                        <a:pt x="3" y="0"/>
                        <a:pt x="7" y="0"/>
                      </a:cubicBezTo>
                      <a:cubicBezTo>
                        <a:pt x="23" y="0"/>
                        <a:pt x="23" y="0"/>
                        <a:pt x="23" y="0"/>
                      </a:cubicBezTo>
                      <a:cubicBezTo>
                        <a:pt x="27" y="0"/>
                        <a:pt x="30" y="4"/>
                        <a:pt x="30" y="8"/>
                      </a:cubicBezTo>
                      <a:lnTo>
                        <a:pt x="30" y="2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2"/>
                <p:cNvSpPr>
                  <a:spLocks/>
                </p:cNvSpPr>
                <p:nvPr/>
              </p:nvSpPr>
              <p:spPr bwMode="auto">
                <a:xfrm>
                  <a:off x="7104494" y="2509136"/>
                  <a:ext cx="85186" cy="85186"/>
                </a:xfrm>
                <a:custGeom>
                  <a:avLst/>
                  <a:gdLst>
                    <a:gd name="T0" fmla="*/ 30 w 30"/>
                    <a:gd name="T1" fmla="*/ 23 h 30"/>
                    <a:gd name="T2" fmla="*/ 23 w 30"/>
                    <a:gd name="T3" fmla="*/ 30 h 30"/>
                    <a:gd name="T4" fmla="*/ 7 w 30"/>
                    <a:gd name="T5" fmla="*/ 30 h 30"/>
                    <a:gd name="T6" fmla="*/ 0 w 30"/>
                    <a:gd name="T7" fmla="*/ 23 h 30"/>
                    <a:gd name="T8" fmla="*/ 0 w 30"/>
                    <a:gd name="T9" fmla="*/ 7 h 30"/>
                    <a:gd name="T10" fmla="*/ 7 w 30"/>
                    <a:gd name="T11" fmla="*/ 0 h 30"/>
                    <a:gd name="T12" fmla="*/ 23 w 30"/>
                    <a:gd name="T13" fmla="*/ 0 h 30"/>
                    <a:gd name="T14" fmla="*/ 30 w 30"/>
                    <a:gd name="T15" fmla="*/ 7 h 30"/>
                    <a:gd name="T16" fmla="*/ 30 w 30"/>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30" y="23"/>
                      </a:moveTo>
                      <a:cubicBezTo>
                        <a:pt x="30" y="27"/>
                        <a:pt x="27" y="30"/>
                        <a:pt x="23" y="30"/>
                      </a:cubicBezTo>
                      <a:cubicBezTo>
                        <a:pt x="7" y="30"/>
                        <a:pt x="7" y="30"/>
                        <a:pt x="7" y="30"/>
                      </a:cubicBezTo>
                      <a:cubicBezTo>
                        <a:pt x="3" y="30"/>
                        <a:pt x="0" y="27"/>
                        <a:pt x="0" y="23"/>
                      </a:cubicBezTo>
                      <a:cubicBezTo>
                        <a:pt x="0" y="7"/>
                        <a:pt x="0" y="7"/>
                        <a:pt x="0" y="7"/>
                      </a:cubicBezTo>
                      <a:cubicBezTo>
                        <a:pt x="0" y="3"/>
                        <a:pt x="3" y="0"/>
                        <a:pt x="7" y="0"/>
                      </a:cubicBezTo>
                      <a:cubicBezTo>
                        <a:pt x="23" y="0"/>
                        <a:pt x="23" y="0"/>
                        <a:pt x="23" y="0"/>
                      </a:cubicBezTo>
                      <a:cubicBezTo>
                        <a:pt x="27" y="0"/>
                        <a:pt x="30" y="3"/>
                        <a:pt x="30" y="7"/>
                      </a:cubicBezTo>
                      <a:lnTo>
                        <a:pt x="30"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3"/>
                <p:cNvSpPr>
                  <a:spLocks/>
                </p:cNvSpPr>
                <p:nvPr/>
              </p:nvSpPr>
              <p:spPr bwMode="auto">
                <a:xfrm>
                  <a:off x="7104494" y="2667510"/>
                  <a:ext cx="85186" cy="88786"/>
                </a:xfrm>
                <a:custGeom>
                  <a:avLst/>
                  <a:gdLst>
                    <a:gd name="T0" fmla="*/ 30 w 30"/>
                    <a:gd name="T1" fmla="*/ 24 h 31"/>
                    <a:gd name="T2" fmla="*/ 23 w 30"/>
                    <a:gd name="T3" fmla="*/ 31 h 31"/>
                    <a:gd name="T4" fmla="*/ 7 w 30"/>
                    <a:gd name="T5" fmla="*/ 31 h 31"/>
                    <a:gd name="T6" fmla="*/ 0 w 30"/>
                    <a:gd name="T7" fmla="*/ 24 h 31"/>
                    <a:gd name="T8" fmla="*/ 0 w 30"/>
                    <a:gd name="T9" fmla="*/ 8 h 31"/>
                    <a:gd name="T10" fmla="*/ 7 w 30"/>
                    <a:gd name="T11" fmla="*/ 0 h 31"/>
                    <a:gd name="T12" fmla="*/ 23 w 30"/>
                    <a:gd name="T13" fmla="*/ 0 h 31"/>
                    <a:gd name="T14" fmla="*/ 30 w 30"/>
                    <a:gd name="T15" fmla="*/ 8 h 31"/>
                    <a:gd name="T16" fmla="*/ 30 w 30"/>
                    <a:gd name="T1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30" y="24"/>
                      </a:moveTo>
                      <a:cubicBezTo>
                        <a:pt x="30" y="28"/>
                        <a:pt x="27" y="31"/>
                        <a:pt x="23" y="31"/>
                      </a:cubicBezTo>
                      <a:cubicBezTo>
                        <a:pt x="7" y="31"/>
                        <a:pt x="7" y="31"/>
                        <a:pt x="7" y="31"/>
                      </a:cubicBezTo>
                      <a:cubicBezTo>
                        <a:pt x="3" y="31"/>
                        <a:pt x="0" y="28"/>
                        <a:pt x="0" y="24"/>
                      </a:cubicBezTo>
                      <a:cubicBezTo>
                        <a:pt x="0" y="8"/>
                        <a:pt x="0" y="8"/>
                        <a:pt x="0" y="8"/>
                      </a:cubicBezTo>
                      <a:cubicBezTo>
                        <a:pt x="0" y="4"/>
                        <a:pt x="3" y="0"/>
                        <a:pt x="7" y="0"/>
                      </a:cubicBezTo>
                      <a:cubicBezTo>
                        <a:pt x="23" y="0"/>
                        <a:pt x="23" y="0"/>
                        <a:pt x="23" y="0"/>
                      </a:cubicBezTo>
                      <a:cubicBezTo>
                        <a:pt x="27" y="0"/>
                        <a:pt x="30" y="4"/>
                        <a:pt x="30" y="8"/>
                      </a:cubicBezTo>
                      <a:lnTo>
                        <a:pt x="30" y="2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4"/>
                <p:cNvSpPr>
                  <a:spLocks/>
                </p:cNvSpPr>
                <p:nvPr/>
              </p:nvSpPr>
              <p:spPr bwMode="auto">
                <a:xfrm>
                  <a:off x="6592176" y="2829484"/>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Freeform 84"/>
              <p:cNvSpPr>
                <a:spLocks noChangeAspect="1" noEditPoints="1"/>
              </p:cNvSpPr>
              <p:nvPr/>
            </p:nvSpPr>
            <p:spPr bwMode="auto">
              <a:xfrm>
                <a:off x="2294633" y="3287783"/>
                <a:ext cx="364286" cy="360000"/>
              </a:xfrm>
              <a:custGeom>
                <a:avLst/>
                <a:gdLst>
                  <a:gd name="T0" fmla="*/ 170 w 170"/>
                  <a:gd name="T1" fmla="*/ 0 h 168"/>
                  <a:gd name="T2" fmla="*/ 162 w 170"/>
                  <a:gd name="T3" fmla="*/ 16 h 168"/>
                  <a:gd name="T4" fmla="*/ 170 w 170"/>
                  <a:gd name="T5" fmla="*/ 103 h 168"/>
                  <a:gd name="T6" fmla="*/ 93 w 170"/>
                  <a:gd name="T7" fmla="*/ 119 h 168"/>
                  <a:gd name="T8" fmla="*/ 128 w 170"/>
                  <a:gd name="T9" fmla="*/ 152 h 168"/>
                  <a:gd name="T10" fmla="*/ 42 w 170"/>
                  <a:gd name="T11" fmla="*/ 168 h 168"/>
                  <a:gd name="T12" fmla="*/ 77 w 170"/>
                  <a:gd name="T13" fmla="*/ 152 h 168"/>
                  <a:gd name="T14" fmla="*/ 0 w 170"/>
                  <a:gd name="T15" fmla="*/ 119 h 168"/>
                  <a:gd name="T16" fmla="*/ 6 w 170"/>
                  <a:gd name="T17" fmla="*/ 103 h 168"/>
                  <a:gd name="T18" fmla="*/ 0 w 170"/>
                  <a:gd name="T19" fmla="*/ 16 h 168"/>
                  <a:gd name="T20" fmla="*/ 0 w 170"/>
                  <a:gd name="T21" fmla="*/ 0 h 168"/>
                  <a:gd name="T22" fmla="*/ 122 w 170"/>
                  <a:gd name="T23" fmla="*/ 40 h 168"/>
                  <a:gd name="T24" fmla="*/ 115 w 170"/>
                  <a:gd name="T25" fmla="*/ 44 h 168"/>
                  <a:gd name="T26" fmla="*/ 75 w 170"/>
                  <a:gd name="T27" fmla="*/ 52 h 168"/>
                  <a:gd name="T28" fmla="*/ 73 w 170"/>
                  <a:gd name="T29" fmla="*/ 50 h 168"/>
                  <a:gd name="T30" fmla="*/ 50 w 170"/>
                  <a:gd name="T31" fmla="*/ 67 h 168"/>
                  <a:gd name="T32" fmla="*/ 85 w 170"/>
                  <a:gd name="T33" fmla="*/ 65 h 168"/>
                  <a:gd name="T34" fmla="*/ 89 w 170"/>
                  <a:gd name="T35" fmla="*/ 67 h 168"/>
                  <a:gd name="T36" fmla="*/ 120 w 170"/>
                  <a:gd name="T37" fmla="*/ 52 h 168"/>
                  <a:gd name="T38" fmla="*/ 128 w 170"/>
                  <a:gd name="T39" fmla="*/ 40 h 168"/>
                  <a:gd name="T40" fmla="*/ 113 w 170"/>
                  <a:gd name="T41" fmla="*/ 58 h 168"/>
                  <a:gd name="T42" fmla="*/ 122 w 170"/>
                  <a:gd name="T43" fmla="*/ 85 h 168"/>
                  <a:gd name="T44" fmla="*/ 113 w 170"/>
                  <a:gd name="T45" fmla="*/ 58 h 168"/>
                  <a:gd name="T46" fmla="*/ 101 w 170"/>
                  <a:gd name="T47" fmla="*/ 67 h 168"/>
                  <a:gd name="T48" fmla="*/ 109 w 170"/>
                  <a:gd name="T49" fmla="*/ 85 h 168"/>
                  <a:gd name="T50" fmla="*/ 101 w 170"/>
                  <a:gd name="T51" fmla="*/ 67 h 168"/>
                  <a:gd name="T52" fmla="*/ 87 w 170"/>
                  <a:gd name="T53" fmla="*/ 77 h 168"/>
                  <a:gd name="T54" fmla="*/ 95 w 170"/>
                  <a:gd name="T55" fmla="*/ 85 h 168"/>
                  <a:gd name="T56" fmla="*/ 87 w 170"/>
                  <a:gd name="T57" fmla="*/ 77 h 168"/>
                  <a:gd name="T58" fmla="*/ 75 w 170"/>
                  <a:gd name="T59" fmla="*/ 69 h 168"/>
                  <a:gd name="T60" fmla="*/ 83 w 170"/>
                  <a:gd name="T61" fmla="*/ 85 h 168"/>
                  <a:gd name="T62" fmla="*/ 75 w 170"/>
                  <a:gd name="T63" fmla="*/ 69 h 168"/>
                  <a:gd name="T64" fmla="*/ 63 w 170"/>
                  <a:gd name="T65" fmla="*/ 69 h 168"/>
                  <a:gd name="T66" fmla="*/ 71 w 170"/>
                  <a:gd name="T67" fmla="*/ 85 h 168"/>
                  <a:gd name="T68" fmla="*/ 63 w 170"/>
                  <a:gd name="T69" fmla="*/ 69 h 168"/>
                  <a:gd name="T70" fmla="*/ 48 w 170"/>
                  <a:gd name="T71" fmla="*/ 73 h 168"/>
                  <a:gd name="T72" fmla="*/ 56 w 170"/>
                  <a:gd name="T73" fmla="*/ 85 h 168"/>
                  <a:gd name="T74" fmla="*/ 48 w 170"/>
                  <a:gd name="T75" fmla="*/ 73 h 168"/>
                  <a:gd name="T76" fmla="*/ 146 w 170"/>
                  <a:gd name="T77" fmla="*/ 18 h 168"/>
                  <a:gd name="T78" fmla="*/ 24 w 170"/>
                  <a:gd name="T79" fmla="*/ 101 h 168"/>
                  <a:gd name="T80" fmla="*/ 146 w 170"/>
                  <a:gd name="T81" fmla="*/ 1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0" h="168">
                    <a:moveTo>
                      <a:pt x="0" y="0"/>
                    </a:moveTo>
                    <a:lnTo>
                      <a:pt x="170" y="0"/>
                    </a:lnTo>
                    <a:lnTo>
                      <a:pt x="170" y="16"/>
                    </a:lnTo>
                    <a:lnTo>
                      <a:pt x="162" y="16"/>
                    </a:lnTo>
                    <a:lnTo>
                      <a:pt x="162" y="103"/>
                    </a:lnTo>
                    <a:lnTo>
                      <a:pt x="170" y="103"/>
                    </a:lnTo>
                    <a:lnTo>
                      <a:pt x="170" y="119"/>
                    </a:lnTo>
                    <a:lnTo>
                      <a:pt x="93" y="119"/>
                    </a:lnTo>
                    <a:lnTo>
                      <a:pt x="93" y="152"/>
                    </a:lnTo>
                    <a:lnTo>
                      <a:pt x="128" y="152"/>
                    </a:lnTo>
                    <a:lnTo>
                      <a:pt x="128" y="168"/>
                    </a:lnTo>
                    <a:lnTo>
                      <a:pt x="42" y="168"/>
                    </a:lnTo>
                    <a:lnTo>
                      <a:pt x="42" y="152"/>
                    </a:lnTo>
                    <a:lnTo>
                      <a:pt x="77" y="152"/>
                    </a:lnTo>
                    <a:lnTo>
                      <a:pt x="77" y="119"/>
                    </a:lnTo>
                    <a:lnTo>
                      <a:pt x="0" y="119"/>
                    </a:lnTo>
                    <a:lnTo>
                      <a:pt x="0" y="103"/>
                    </a:lnTo>
                    <a:lnTo>
                      <a:pt x="6" y="103"/>
                    </a:lnTo>
                    <a:lnTo>
                      <a:pt x="6" y="16"/>
                    </a:lnTo>
                    <a:lnTo>
                      <a:pt x="0" y="16"/>
                    </a:lnTo>
                    <a:lnTo>
                      <a:pt x="0" y="0"/>
                    </a:lnTo>
                    <a:lnTo>
                      <a:pt x="0" y="0"/>
                    </a:lnTo>
                    <a:close/>
                    <a:moveTo>
                      <a:pt x="128" y="40"/>
                    </a:moveTo>
                    <a:lnTo>
                      <a:pt x="122" y="40"/>
                    </a:lnTo>
                    <a:lnTo>
                      <a:pt x="113" y="40"/>
                    </a:lnTo>
                    <a:lnTo>
                      <a:pt x="115" y="44"/>
                    </a:lnTo>
                    <a:lnTo>
                      <a:pt x="87" y="61"/>
                    </a:lnTo>
                    <a:lnTo>
                      <a:pt x="75" y="52"/>
                    </a:lnTo>
                    <a:lnTo>
                      <a:pt x="75" y="50"/>
                    </a:lnTo>
                    <a:lnTo>
                      <a:pt x="73" y="50"/>
                    </a:lnTo>
                    <a:lnTo>
                      <a:pt x="48" y="61"/>
                    </a:lnTo>
                    <a:lnTo>
                      <a:pt x="50" y="67"/>
                    </a:lnTo>
                    <a:lnTo>
                      <a:pt x="73" y="56"/>
                    </a:lnTo>
                    <a:lnTo>
                      <a:pt x="85" y="65"/>
                    </a:lnTo>
                    <a:lnTo>
                      <a:pt x="87" y="67"/>
                    </a:lnTo>
                    <a:lnTo>
                      <a:pt x="89" y="67"/>
                    </a:lnTo>
                    <a:lnTo>
                      <a:pt x="117" y="48"/>
                    </a:lnTo>
                    <a:lnTo>
                      <a:pt x="120" y="52"/>
                    </a:lnTo>
                    <a:lnTo>
                      <a:pt x="124" y="46"/>
                    </a:lnTo>
                    <a:lnTo>
                      <a:pt x="128" y="40"/>
                    </a:lnTo>
                    <a:lnTo>
                      <a:pt x="128" y="40"/>
                    </a:lnTo>
                    <a:close/>
                    <a:moveTo>
                      <a:pt x="113" y="58"/>
                    </a:moveTo>
                    <a:lnTo>
                      <a:pt x="113" y="85"/>
                    </a:lnTo>
                    <a:lnTo>
                      <a:pt x="122" y="85"/>
                    </a:lnTo>
                    <a:lnTo>
                      <a:pt x="122" y="58"/>
                    </a:lnTo>
                    <a:lnTo>
                      <a:pt x="113" y="58"/>
                    </a:lnTo>
                    <a:lnTo>
                      <a:pt x="113" y="58"/>
                    </a:lnTo>
                    <a:close/>
                    <a:moveTo>
                      <a:pt x="101" y="67"/>
                    </a:moveTo>
                    <a:lnTo>
                      <a:pt x="101" y="85"/>
                    </a:lnTo>
                    <a:lnTo>
                      <a:pt x="109" y="85"/>
                    </a:lnTo>
                    <a:lnTo>
                      <a:pt x="109" y="67"/>
                    </a:lnTo>
                    <a:lnTo>
                      <a:pt x="101" y="67"/>
                    </a:lnTo>
                    <a:lnTo>
                      <a:pt x="101" y="67"/>
                    </a:lnTo>
                    <a:close/>
                    <a:moveTo>
                      <a:pt x="87" y="77"/>
                    </a:moveTo>
                    <a:lnTo>
                      <a:pt x="87" y="85"/>
                    </a:lnTo>
                    <a:lnTo>
                      <a:pt x="95" y="85"/>
                    </a:lnTo>
                    <a:lnTo>
                      <a:pt x="95" y="77"/>
                    </a:lnTo>
                    <a:lnTo>
                      <a:pt x="87" y="77"/>
                    </a:lnTo>
                    <a:lnTo>
                      <a:pt x="87" y="77"/>
                    </a:lnTo>
                    <a:close/>
                    <a:moveTo>
                      <a:pt x="75" y="69"/>
                    </a:moveTo>
                    <a:lnTo>
                      <a:pt x="75" y="85"/>
                    </a:lnTo>
                    <a:lnTo>
                      <a:pt x="83" y="85"/>
                    </a:lnTo>
                    <a:lnTo>
                      <a:pt x="83" y="69"/>
                    </a:lnTo>
                    <a:lnTo>
                      <a:pt x="75" y="69"/>
                    </a:lnTo>
                    <a:lnTo>
                      <a:pt x="75" y="69"/>
                    </a:lnTo>
                    <a:close/>
                    <a:moveTo>
                      <a:pt x="63" y="69"/>
                    </a:moveTo>
                    <a:lnTo>
                      <a:pt x="63" y="85"/>
                    </a:lnTo>
                    <a:lnTo>
                      <a:pt x="71" y="85"/>
                    </a:lnTo>
                    <a:lnTo>
                      <a:pt x="71" y="69"/>
                    </a:lnTo>
                    <a:lnTo>
                      <a:pt x="63" y="69"/>
                    </a:lnTo>
                    <a:lnTo>
                      <a:pt x="63" y="69"/>
                    </a:lnTo>
                    <a:close/>
                    <a:moveTo>
                      <a:pt x="48" y="73"/>
                    </a:moveTo>
                    <a:lnTo>
                      <a:pt x="48" y="85"/>
                    </a:lnTo>
                    <a:lnTo>
                      <a:pt x="56" y="85"/>
                    </a:lnTo>
                    <a:lnTo>
                      <a:pt x="56" y="73"/>
                    </a:lnTo>
                    <a:lnTo>
                      <a:pt x="48" y="73"/>
                    </a:lnTo>
                    <a:lnTo>
                      <a:pt x="48" y="73"/>
                    </a:lnTo>
                    <a:close/>
                    <a:moveTo>
                      <a:pt x="146" y="18"/>
                    </a:moveTo>
                    <a:lnTo>
                      <a:pt x="24" y="18"/>
                    </a:lnTo>
                    <a:lnTo>
                      <a:pt x="24" y="101"/>
                    </a:lnTo>
                    <a:lnTo>
                      <a:pt x="146" y="101"/>
                    </a:lnTo>
                    <a:lnTo>
                      <a:pt x="146" y="18"/>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9"/>
              <p:cNvSpPr>
                <a:spLocks noChangeAspect="1" noEditPoints="1"/>
              </p:cNvSpPr>
              <p:nvPr/>
            </p:nvSpPr>
            <p:spPr bwMode="auto">
              <a:xfrm>
                <a:off x="5456737" y="3287783"/>
                <a:ext cx="394911" cy="360000"/>
              </a:xfrm>
              <a:custGeom>
                <a:avLst/>
                <a:gdLst>
                  <a:gd name="T0" fmla="*/ 141 w 181"/>
                  <a:gd name="T1" fmla="*/ 0 h 165"/>
                  <a:gd name="T2" fmla="*/ 149 w 181"/>
                  <a:gd name="T3" fmla="*/ 8 h 165"/>
                  <a:gd name="T4" fmla="*/ 134 w 181"/>
                  <a:gd name="T5" fmla="*/ 47 h 165"/>
                  <a:gd name="T6" fmla="*/ 33 w 181"/>
                  <a:gd name="T7" fmla="*/ 14 h 165"/>
                  <a:gd name="T8" fmla="*/ 39 w 181"/>
                  <a:gd name="T9" fmla="*/ 20 h 165"/>
                  <a:gd name="T10" fmla="*/ 51 w 181"/>
                  <a:gd name="T11" fmla="*/ 31 h 165"/>
                  <a:gd name="T12" fmla="*/ 33 w 181"/>
                  <a:gd name="T13" fmla="*/ 39 h 165"/>
                  <a:gd name="T14" fmla="*/ 39 w 181"/>
                  <a:gd name="T15" fmla="*/ 45 h 165"/>
                  <a:gd name="T16" fmla="*/ 51 w 181"/>
                  <a:gd name="T17" fmla="*/ 55 h 165"/>
                  <a:gd name="T18" fmla="*/ 33 w 181"/>
                  <a:gd name="T19" fmla="*/ 63 h 165"/>
                  <a:gd name="T20" fmla="*/ 39 w 181"/>
                  <a:gd name="T21" fmla="*/ 67 h 165"/>
                  <a:gd name="T22" fmla="*/ 51 w 181"/>
                  <a:gd name="T23" fmla="*/ 77 h 165"/>
                  <a:gd name="T24" fmla="*/ 33 w 181"/>
                  <a:gd name="T25" fmla="*/ 86 h 165"/>
                  <a:gd name="T26" fmla="*/ 39 w 181"/>
                  <a:gd name="T27" fmla="*/ 90 h 165"/>
                  <a:gd name="T28" fmla="*/ 51 w 181"/>
                  <a:gd name="T29" fmla="*/ 100 h 165"/>
                  <a:gd name="T30" fmla="*/ 33 w 181"/>
                  <a:gd name="T31" fmla="*/ 110 h 165"/>
                  <a:gd name="T32" fmla="*/ 39 w 181"/>
                  <a:gd name="T33" fmla="*/ 116 h 165"/>
                  <a:gd name="T34" fmla="*/ 51 w 181"/>
                  <a:gd name="T35" fmla="*/ 126 h 165"/>
                  <a:gd name="T36" fmla="*/ 33 w 181"/>
                  <a:gd name="T37" fmla="*/ 134 h 165"/>
                  <a:gd name="T38" fmla="*/ 33 w 181"/>
                  <a:gd name="T39" fmla="*/ 151 h 165"/>
                  <a:gd name="T40" fmla="*/ 134 w 181"/>
                  <a:gd name="T41" fmla="*/ 118 h 165"/>
                  <a:gd name="T42" fmla="*/ 149 w 181"/>
                  <a:gd name="T43" fmla="*/ 157 h 165"/>
                  <a:gd name="T44" fmla="*/ 141 w 181"/>
                  <a:gd name="T45" fmla="*/ 165 h 165"/>
                  <a:gd name="T46" fmla="*/ 19 w 181"/>
                  <a:gd name="T47" fmla="*/ 165 h 165"/>
                  <a:gd name="T48" fmla="*/ 19 w 181"/>
                  <a:gd name="T49" fmla="*/ 146 h 165"/>
                  <a:gd name="T50" fmla="*/ 0 w 181"/>
                  <a:gd name="T51" fmla="*/ 132 h 165"/>
                  <a:gd name="T52" fmla="*/ 19 w 181"/>
                  <a:gd name="T53" fmla="*/ 120 h 165"/>
                  <a:gd name="T54" fmla="*/ 0 w 181"/>
                  <a:gd name="T55" fmla="*/ 108 h 165"/>
                  <a:gd name="T56" fmla="*/ 19 w 181"/>
                  <a:gd name="T57" fmla="*/ 98 h 165"/>
                  <a:gd name="T58" fmla="*/ 0 w 181"/>
                  <a:gd name="T59" fmla="*/ 83 h 165"/>
                  <a:gd name="T60" fmla="*/ 19 w 181"/>
                  <a:gd name="T61" fmla="*/ 75 h 165"/>
                  <a:gd name="T62" fmla="*/ 0 w 181"/>
                  <a:gd name="T63" fmla="*/ 61 h 165"/>
                  <a:gd name="T64" fmla="*/ 19 w 181"/>
                  <a:gd name="T65" fmla="*/ 51 h 165"/>
                  <a:gd name="T66" fmla="*/ 0 w 181"/>
                  <a:gd name="T67" fmla="*/ 39 h 165"/>
                  <a:gd name="T68" fmla="*/ 19 w 181"/>
                  <a:gd name="T69" fmla="*/ 8 h 165"/>
                  <a:gd name="T70" fmla="*/ 27 w 181"/>
                  <a:gd name="T71" fmla="*/ 0 h 165"/>
                  <a:gd name="T72" fmla="*/ 63 w 181"/>
                  <a:gd name="T73" fmla="*/ 79 h 165"/>
                  <a:gd name="T74" fmla="*/ 84 w 181"/>
                  <a:gd name="T75" fmla="*/ 88 h 165"/>
                  <a:gd name="T76" fmla="*/ 63 w 181"/>
                  <a:gd name="T77" fmla="*/ 79 h 165"/>
                  <a:gd name="T78" fmla="*/ 63 w 181"/>
                  <a:gd name="T79" fmla="*/ 61 h 165"/>
                  <a:gd name="T80" fmla="*/ 100 w 181"/>
                  <a:gd name="T81" fmla="*/ 69 h 165"/>
                  <a:gd name="T82" fmla="*/ 63 w 181"/>
                  <a:gd name="T83" fmla="*/ 61 h 165"/>
                  <a:gd name="T84" fmla="*/ 63 w 181"/>
                  <a:gd name="T85" fmla="*/ 45 h 165"/>
                  <a:gd name="T86" fmla="*/ 116 w 181"/>
                  <a:gd name="T87" fmla="*/ 53 h 165"/>
                  <a:gd name="T88" fmla="*/ 63 w 181"/>
                  <a:gd name="T89" fmla="*/ 45 h 165"/>
                  <a:gd name="T90" fmla="*/ 63 w 181"/>
                  <a:gd name="T91" fmla="*/ 29 h 165"/>
                  <a:gd name="T92" fmla="*/ 116 w 181"/>
                  <a:gd name="T93" fmla="*/ 35 h 165"/>
                  <a:gd name="T94" fmla="*/ 63 w 181"/>
                  <a:gd name="T95" fmla="*/ 29 h 165"/>
                  <a:gd name="T96" fmla="*/ 84 w 181"/>
                  <a:gd name="T97" fmla="*/ 130 h 165"/>
                  <a:gd name="T98" fmla="*/ 106 w 181"/>
                  <a:gd name="T99" fmla="*/ 130 h 165"/>
                  <a:gd name="T100" fmla="*/ 86 w 181"/>
                  <a:gd name="T101" fmla="*/ 108 h 165"/>
                  <a:gd name="T102" fmla="*/ 84 w 181"/>
                  <a:gd name="T103" fmla="*/ 130 h 165"/>
                  <a:gd name="T104" fmla="*/ 161 w 181"/>
                  <a:gd name="T105" fmla="*/ 37 h 165"/>
                  <a:gd name="T106" fmla="*/ 116 w 181"/>
                  <a:gd name="T107" fmla="*/ 120 h 165"/>
                  <a:gd name="T108" fmla="*/ 161 w 181"/>
                  <a:gd name="T109" fmla="*/ 3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 h="165">
                    <a:moveTo>
                      <a:pt x="27" y="0"/>
                    </a:moveTo>
                    <a:lnTo>
                      <a:pt x="141" y="0"/>
                    </a:lnTo>
                    <a:lnTo>
                      <a:pt x="149" y="0"/>
                    </a:lnTo>
                    <a:lnTo>
                      <a:pt x="149" y="8"/>
                    </a:lnTo>
                    <a:lnTo>
                      <a:pt x="149" y="35"/>
                    </a:lnTo>
                    <a:lnTo>
                      <a:pt x="134" y="47"/>
                    </a:lnTo>
                    <a:lnTo>
                      <a:pt x="134" y="14"/>
                    </a:lnTo>
                    <a:lnTo>
                      <a:pt x="33" y="14"/>
                    </a:lnTo>
                    <a:lnTo>
                      <a:pt x="33" y="25"/>
                    </a:lnTo>
                    <a:lnTo>
                      <a:pt x="39" y="20"/>
                    </a:lnTo>
                    <a:lnTo>
                      <a:pt x="47" y="18"/>
                    </a:lnTo>
                    <a:lnTo>
                      <a:pt x="51" y="31"/>
                    </a:lnTo>
                    <a:lnTo>
                      <a:pt x="45" y="35"/>
                    </a:lnTo>
                    <a:lnTo>
                      <a:pt x="33" y="39"/>
                    </a:lnTo>
                    <a:lnTo>
                      <a:pt x="33" y="47"/>
                    </a:lnTo>
                    <a:lnTo>
                      <a:pt x="39" y="45"/>
                    </a:lnTo>
                    <a:lnTo>
                      <a:pt x="47" y="41"/>
                    </a:lnTo>
                    <a:lnTo>
                      <a:pt x="51" y="55"/>
                    </a:lnTo>
                    <a:lnTo>
                      <a:pt x="45" y="57"/>
                    </a:lnTo>
                    <a:lnTo>
                      <a:pt x="33" y="63"/>
                    </a:lnTo>
                    <a:lnTo>
                      <a:pt x="33" y="71"/>
                    </a:lnTo>
                    <a:lnTo>
                      <a:pt x="39" y="67"/>
                    </a:lnTo>
                    <a:lnTo>
                      <a:pt x="47" y="65"/>
                    </a:lnTo>
                    <a:lnTo>
                      <a:pt x="51" y="77"/>
                    </a:lnTo>
                    <a:lnTo>
                      <a:pt x="45" y="81"/>
                    </a:lnTo>
                    <a:lnTo>
                      <a:pt x="33" y="86"/>
                    </a:lnTo>
                    <a:lnTo>
                      <a:pt x="33" y="94"/>
                    </a:lnTo>
                    <a:lnTo>
                      <a:pt x="39" y="90"/>
                    </a:lnTo>
                    <a:lnTo>
                      <a:pt x="47" y="88"/>
                    </a:lnTo>
                    <a:lnTo>
                      <a:pt x="51" y="100"/>
                    </a:lnTo>
                    <a:lnTo>
                      <a:pt x="45" y="104"/>
                    </a:lnTo>
                    <a:lnTo>
                      <a:pt x="33" y="110"/>
                    </a:lnTo>
                    <a:lnTo>
                      <a:pt x="33" y="118"/>
                    </a:lnTo>
                    <a:lnTo>
                      <a:pt x="39" y="116"/>
                    </a:lnTo>
                    <a:lnTo>
                      <a:pt x="47" y="112"/>
                    </a:lnTo>
                    <a:lnTo>
                      <a:pt x="51" y="126"/>
                    </a:lnTo>
                    <a:lnTo>
                      <a:pt x="45" y="128"/>
                    </a:lnTo>
                    <a:lnTo>
                      <a:pt x="33" y="134"/>
                    </a:lnTo>
                    <a:lnTo>
                      <a:pt x="33" y="146"/>
                    </a:lnTo>
                    <a:lnTo>
                      <a:pt x="33" y="151"/>
                    </a:lnTo>
                    <a:lnTo>
                      <a:pt x="134" y="151"/>
                    </a:lnTo>
                    <a:lnTo>
                      <a:pt x="134" y="118"/>
                    </a:lnTo>
                    <a:lnTo>
                      <a:pt x="149" y="106"/>
                    </a:lnTo>
                    <a:lnTo>
                      <a:pt x="149" y="157"/>
                    </a:lnTo>
                    <a:lnTo>
                      <a:pt x="149" y="165"/>
                    </a:lnTo>
                    <a:lnTo>
                      <a:pt x="141" y="165"/>
                    </a:lnTo>
                    <a:lnTo>
                      <a:pt x="27" y="165"/>
                    </a:lnTo>
                    <a:lnTo>
                      <a:pt x="19" y="165"/>
                    </a:lnTo>
                    <a:lnTo>
                      <a:pt x="19" y="157"/>
                    </a:lnTo>
                    <a:lnTo>
                      <a:pt x="19" y="146"/>
                    </a:lnTo>
                    <a:lnTo>
                      <a:pt x="4" y="146"/>
                    </a:lnTo>
                    <a:lnTo>
                      <a:pt x="0" y="132"/>
                    </a:lnTo>
                    <a:lnTo>
                      <a:pt x="19" y="124"/>
                    </a:lnTo>
                    <a:lnTo>
                      <a:pt x="19" y="120"/>
                    </a:lnTo>
                    <a:lnTo>
                      <a:pt x="4" y="120"/>
                    </a:lnTo>
                    <a:lnTo>
                      <a:pt x="0" y="108"/>
                    </a:lnTo>
                    <a:lnTo>
                      <a:pt x="19" y="100"/>
                    </a:lnTo>
                    <a:lnTo>
                      <a:pt x="19" y="98"/>
                    </a:lnTo>
                    <a:lnTo>
                      <a:pt x="4" y="98"/>
                    </a:lnTo>
                    <a:lnTo>
                      <a:pt x="0" y="83"/>
                    </a:lnTo>
                    <a:lnTo>
                      <a:pt x="19" y="77"/>
                    </a:lnTo>
                    <a:lnTo>
                      <a:pt x="19" y="75"/>
                    </a:lnTo>
                    <a:lnTo>
                      <a:pt x="4" y="75"/>
                    </a:lnTo>
                    <a:lnTo>
                      <a:pt x="0" y="61"/>
                    </a:lnTo>
                    <a:lnTo>
                      <a:pt x="19" y="53"/>
                    </a:lnTo>
                    <a:lnTo>
                      <a:pt x="19" y="51"/>
                    </a:lnTo>
                    <a:lnTo>
                      <a:pt x="4" y="51"/>
                    </a:lnTo>
                    <a:lnTo>
                      <a:pt x="0" y="39"/>
                    </a:lnTo>
                    <a:lnTo>
                      <a:pt x="19" y="31"/>
                    </a:lnTo>
                    <a:lnTo>
                      <a:pt x="19" y="8"/>
                    </a:lnTo>
                    <a:lnTo>
                      <a:pt x="19" y="0"/>
                    </a:lnTo>
                    <a:lnTo>
                      <a:pt x="27" y="0"/>
                    </a:lnTo>
                    <a:lnTo>
                      <a:pt x="27" y="0"/>
                    </a:lnTo>
                    <a:close/>
                    <a:moveTo>
                      <a:pt x="63" y="79"/>
                    </a:moveTo>
                    <a:lnTo>
                      <a:pt x="63" y="88"/>
                    </a:lnTo>
                    <a:lnTo>
                      <a:pt x="84" y="88"/>
                    </a:lnTo>
                    <a:lnTo>
                      <a:pt x="84" y="79"/>
                    </a:lnTo>
                    <a:lnTo>
                      <a:pt x="63" y="79"/>
                    </a:lnTo>
                    <a:lnTo>
                      <a:pt x="63" y="79"/>
                    </a:lnTo>
                    <a:close/>
                    <a:moveTo>
                      <a:pt x="63" y="61"/>
                    </a:moveTo>
                    <a:lnTo>
                      <a:pt x="63" y="69"/>
                    </a:lnTo>
                    <a:lnTo>
                      <a:pt x="100" y="69"/>
                    </a:lnTo>
                    <a:lnTo>
                      <a:pt x="100" y="61"/>
                    </a:lnTo>
                    <a:lnTo>
                      <a:pt x="63" y="61"/>
                    </a:lnTo>
                    <a:lnTo>
                      <a:pt x="63" y="61"/>
                    </a:lnTo>
                    <a:close/>
                    <a:moveTo>
                      <a:pt x="63" y="45"/>
                    </a:moveTo>
                    <a:lnTo>
                      <a:pt x="63" y="53"/>
                    </a:lnTo>
                    <a:lnTo>
                      <a:pt x="116" y="53"/>
                    </a:lnTo>
                    <a:lnTo>
                      <a:pt x="116" y="45"/>
                    </a:lnTo>
                    <a:lnTo>
                      <a:pt x="63" y="45"/>
                    </a:lnTo>
                    <a:lnTo>
                      <a:pt x="63" y="45"/>
                    </a:lnTo>
                    <a:close/>
                    <a:moveTo>
                      <a:pt x="63" y="29"/>
                    </a:moveTo>
                    <a:lnTo>
                      <a:pt x="63" y="35"/>
                    </a:lnTo>
                    <a:lnTo>
                      <a:pt x="116" y="35"/>
                    </a:lnTo>
                    <a:lnTo>
                      <a:pt x="116" y="29"/>
                    </a:lnTo>
                    <a:lnTo>
                      <a:pt x="63" y="29"/>
                    </a:lnTo>
                    <a:lnTo>
                      <a:pt x="63" y="29"/>
                    </a:lnTo>
                    <a:close/>
                    <a:moveTo>
                      <a:pt x="84" y="130"/>
                    </a:moveTo>
                    <a:lnTo>
                      <a:pt x="96" y="130"/>
                    </a:lnTo>
                    <a:lnTo>
                      <a:pt x="106" y="130"/>
                    </a:lnTo>
                    <a:lnTo>
                      <a:pt x="96" y="118"/>
                    </a:lnTo>
                    <a:lnTo>
                      <a:pt x="86" y="108"/>
                    </a:lnTo>
                    <a:lnTo>
                      <a:pt x="86" y="120"/>
                    </a:lnTo>
                    <a:lnTo>
                      <a:pt x="84" y="130"/>
                    </a:lnTo>
                    <a:lnTo>
                      <a:pt x="84" y="130"/>
                    </a:lnTo>
                    <a:close/>
                    <a:moveTo>
                      <a:pt x="161" y="37"/>
                    </a:moveTo>
                    <a:lnTo>
                      <a:pt x="96" y="100"/>
                    </a:lnTo>
                    <a:lnTo>
                      <a:pt x="116" y="120"/>
                    </a:lnTo>
                    <a:lnTo>
                      <a:pt x="181" y="57"/>
                    </a:lnTo>
                    <a:lnTo>
                      <a:pt x="161" y="37"/>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 name="燕尾形 11"/>
              <p:cNvSpPr/>
              <p:nvPr/>
            </p:nvSpPr>
            <p:spPr>
              <a:xfrm>
                <a:off x="7487091" y="3287783"/>
                <a:ext cx="180000" cy="360000"/>
              </a:xfrm>
              <a:prstGeom prst="chevron">
                <a:avLst>
                  <a:gd name="adj" fmla="val 71731"/>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37" name="燕尾形 36"/>
              <p:cNvSpPr/>
              <p:nvPr/>
            </p:nvSpPr>
            <p:spPr>
              <a:xfrm flipH="1">
                <a:off x="1476910" y="3287783"/>
                <a:ext cx="180000" cy="360000"/>
              </a:xfrm>
              <a:prstGeom prst="chevron">
                <a:avLst>
                  <a:gd name="adj" fmla="val 71731"/>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grpSp>
      <p:sp>
        <p:nvSpPr>
          <p:cNvPr id="39" name="Text Box 6"/>
          <p:cNvSpPr txBox="1">
            <a:spLocks noChangeArrowheads="1"/>
          </p:cNvSpPr>
          <p:nvPr/>
        </p:nvSpPr>
        <p:spPr bwMode="auto">
          <a:xfrm>
            <a:off x="3901332" y="3306185"/>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dirty="0" smtClean="0">
                <a:solidFill>
                  <a:srgbClr val="DDDDDD"/>
                </a:solidFill>
                <a:latin typeface="微软雅黑" panose="020B0503020204020204" pitchFamily="34" charset="-122"/>
                <a:ea typeface="微软雅黑" panose="020B0503020204020204" pitchFamily="34" charset="-122"/>
              </a:rPr>
              <a:t>主讲：李凯</a:t>
            </a:r>
            <a:endParaRPr lang="zh-CN" altLang="en-US" dirty="0">
              <a:solidFill>
                <a:srgbClr val="DDDDDD"/>
              </a:solidFill>
              <a:latin typeface="微软雅黑" panose="020B0503020204020204" pitchFamily="34" charset="-122"/>
              <a:ea typeface="微软雅黑" panose="020B0503020204020204" pitchFamily="34" charset="-122"/>
            </a:endParaRPr>
          </a:p>
        </p:txBody>
      </p:sp>
      <p:sp>
        <p:nvSpPr>
          <p:cNvPr id="40" name="Text Box 6"/>
          <p:cNvSpPr txBox="1">
            <a:spLocks noChangeArrowheads="1"/>
          </p:cNvSpPr>
          <p:nvPr/>
        </p:nvSpPr>
        <p:spPr bwMode="auto">
          <a:xfrm>
            <a:off x="2871464" y="3964090"/>
            <a:ext cx="34163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dirty="0" smtClean="0">
                <a:solidFill>
                  <a:srgbClr val="DDDDDD"/>
                </a:solidFill>
                <a:latin typeface="微软雅黑" panose="020B0503020204020204" pitchFamily="34" charset="-122"/>
                <a:ea typeface="微软雅黑" panose="020B0503020204020204" pitchFamily="34" charset="-122"/>
              </a:rPr>
              <a:t>中国科学院沈阳计算技术研究所</a:t>
            </a:r>
            <a:endParaRPr lang="zh-CN" altLang="en-US" dirty="0">
              <a:solidFill>
                <a:srgbClr val="DDDDD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805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a:solidFill>
                  <a:schemeClr val="tx1">
                    <a:lumMod val="65000"/>
                    <a:lumOff val="35000"/>
                  </a:schemeClr>
                </a:solidFill>
                <a:latin typeface="微软雅黑" pitchFamily="34" charset="-122"/>
                <a:ea typeface="微软雅黑" pitchFamily="34" charset="-122"/>
              </a:rPr>
              <a:t>为什么要用框架</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187624" y="1618754"/>
            <a:ext cx="3240360" cy="2663715"/>
          </a:xfrm>
          <a:prstGeom prst="rect">
            <a:avLst/>
          </a:prstGeom>
          <a:noFill/>
        </p:spPr>
        <p:txBody>
          <a:bodyPr lIns="90000" tIns="90000" rIns="90000" bIns="90000" anchor="ctr"/>
          <a:lstStyle/>
          <a:p>
            <a:pPr marL="285750" indent="-285750" algn="just">
              <a:lnSpc>
                <a:spcPct val="130000"/>
              </a:lnSpc>
              <a:spcBef>
                <a:spcPts val="600"/>
              </a:spcBef>
              <a:spcAft>
                <a:spcPts val="600"/>
              </a:spcAft>
              <a:buFont typeface="Arial" panose="020B0604020202020204" pitchFamily="34" charset="0"/>
              <a:buChar cha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建立线程池（管理、维护）</a:t>
            </a: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a:lnSpc>
                <a:spcPct val="130000"/>
              </a:lnSpc>
              <a:spcBef>
                <a:spcPts val="600"/>
              </a:spcBef>
              <a:spcAft>
                <a:spcPts val="600"/>
              </a:spcAft>
              <a:buFont typeface="Arial" panose="020B0604020202020204" pitchFamily="34" charset="0"/>
              <a:buChar cha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下载图片</a:t>
            </a: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a:lnSpc>
                <a:spcPct val="130000"/>
              </a:lnSpc>
              <a:spcBef>
                <a:spcPts val="600"/>
              </a:spcBef>
              <a:spcAft>
                <a:spcPts val="600"/>
              </a:spcAft>
              <a:buFont typeface="Arial" panose="020B0604020202020204" pitchFamily="34" charset="0"/>
              <a:buChar cha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设置默认图片</a:t>
            </a: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a:lnSpc>
                <a:spcPct val="130000"/>
              </a:lnSpc>
              <a:spcBef>
                <a:spcPts val="600"/>
              </a:spcBef>
              <a:spcAft>
                <a:spcPts val="600"/>
              </a:spcAft>
              <a:buFont typeface="Arial" panose="020B0604020202020204" pitchFamily="34" charset="0"/>
              <a:buChar cha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下载完成后展示图片</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1187624" y="914212"/>
            <a:ext cx="1261884" cy="523220"/>
          </a:xfrm>
          <a:prstGeom prst="rect">
            <a:avLst/>
          </a:prstGeom>
        </p:spPr>
        <p:txBody>
          <a:bodyPr wrap="none">
            <a:spAutoFit/>
          </a:bodyPr>
          <a:lstStyle/>
          <a:p>
            <a:r>
              <a:rPr lang="zh-CN" altLang="en-US" sz="2800" dirty="0" smtClean="0">
                <a:solidFill>
                  <a:prstClr val="black">
                    <a:lumMod val="65000"/>
                    <a:lumOff val="35000"/>
                  </a:prstClr>
                </a:solidFill>
                <a:latin typeface="微软雅黑" panose="020B0503020204020204" pitchFamily="34" charset="-122"/>
                <a:ea typeface="微软雅黑" panose="020B0503020204020204" pitchFamily="34" charset="-122"/>
              </a:rPr>
              <a:t>使用前</a:t>
            </a:r>
            <a:endParaRPr lang="zh-CN" altLang="en-US" sz="2800" dirty="0"/>
          </a:p>
        </p:txBody>
      </p:sp>
      <p:sp>
        <p:nvSpPr>
          <p:cNvPr id="28" name="文本框 24"/>
          <p:cNvSpPr txBox="1"/>
          <p:nvPr/>
        </p:nvSpPr>
        <p:spPr>
          <a:xfrm>
            <a:off x="4716016" y="1618754"/>
            <a:ext cx="3240360" cy="2663715"/>
          </a:xfrm>
          <a:prstGeom prst="rect">
            <a:avLst/>
          </a:prstGeom>
          <a:noFill/>
        </p:spPr>
        <p:txBody>
          <a:bodyPr lIns="90000" tIns="90000" rIns="90000" bIns="90000" anchor="ctr"/>
          <a:lstStyle/>
          <a:p>
            <a:pPr marL="285750" indent="-285750" algn="just">
              <a:lnSpc>
                <a:spcPct val="130000"/>
              </a:lnSpc>
              <a:spcBef>
                <a:spcPts val="600"/>
              </a:spcBef>
              <a:spcAft>
                <a:spcPts val="600"/>
              </a:spcAft>
              <a:buFont typeface="Arial" panose="020B0604020202020204" pitchFamily="34" charset="0"/>
              <a:buChar cha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初始化配置</a:t>
            </a: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30000"/>
              </a:lnSpc>
              <a:spcBef>
                <a:spcPts val="600"/>
              </a:spcBef>
              <a:spcAft>
                <a:spcPts val="600"/>
              </a:spcAft>
              <a:defRPr/>
            </a:pP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rPr>
              <a:t>         并发数、默认图片、网络地址、断点续传等</a:t>
            </a:r>
            <a:endPar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a:lnSpc>
                <a:spcPct val="130000"/>
              </a:lnSpc>
              <a:spcBef>
                <a:spcPts val="600"/>
              </a:spcBef>
              <a:spcAft>
                <a:spcPts val="600"/>
              </a:spcAft>
              <a:buFont typeface="Arial" panose="020B0604020202020204" pitchFamily="34" charset="0"/>
              <a:buChar cha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展示图片（</a:t>
            </a:r>
            <a:r>
              <a:rPr lang="en-US" altLang="zh-CN" sz="1600" dirty="0" err="1" smtClean="0">
                <a:solidFill>
                  <a:schemeClr val="tx1">
                    <a:lumMod val="65000"/>
                    <a:lumOff val="35000"/>
                  </a:schemeClr>
                </a:solidFill>
                <a:latin typeface="微软雅黑" panose="020B0503020204020204" pitchFamily="34" charset="-122"/>
                <a:ea typeface="微软雅黑" panose="020B0503020204020204" pitchFamily="34" charset="-122"/>
              </a:rPr>
              <a:t>showView</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1274507" y="1539032"/>
            <a:ext cx="149729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4739824" y="914212"/>
            <a:ext cx="1261884" cy="523220"/>
          </a:xfrm>
          <a:prstGeom prst="rect">
            <a:avLst/>
          </a:prstGeom>
        </p:spPr>
        <p:txBody>
          <a:bodyPr wrap="none">
            <a:spAutoFit/>
          </a:bodyPr>
          <a:lstStyle/>
          <a:p>
            <a:r>
              <a:rPr lang="zh-CN" altLang="en-US" sz="2800" dirty="0" smtClean="0">
                <a:solidFill>
                  <a:prstClr val="black">
                    <a:lumMod val="65000"/>
                    <a:lumOff val="35000"/>
                  </a:prstClr>
                </a:solidFill>
                <a:latin typeface="微软雅黑" panose="020B0503020204020204" pitchFamily="34" charset="-122"/>
                <a:ea typeface="微软雅黑" panose="020B0503020204020204" pitchFamily="34" charset="-122"/>
              </a:rPr>
              <a:t>使用前</a:t>
            </a:r>
            <a:endParaRPr lang="zh-CN" altLang="en-US" sz="2800" dirty="0"/>
          </a:p>
        </p:txBody>
      </p:sp>
      <p:cxnSp>
        <p:nvCxnSpPr>
          <p:cNvPr id="32" name="直接连接符 31"/>
          <p:cNvCxnSpPr/>
          <p:nvPr/>
        </p:nvCxnSpPr>
        <p:spPr>
          <a:xfrm>
            <a:off x="4826707" y="1539032"/>
            <a:ext cx="149729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99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a:solidFill>
                  <a:schemeClr val="tx1">
                    <a:lumMod val="65000"/>
                    <a:lumOff val="35000"/>
                  </a:schemeClr>
                </a:solidFill>
                <a:latin typeface="微软雅黑" pitchFamily="34" charset="-122"/>
                <a:ea typeface="微软雅黑" pitchFamily="34" charset="-122"/>
              </a:rPr>
              <a:t>都有哪些框架</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31540" y="493962"/>
            <a:ext cx="8280920" cy="4246526"/>
          </a:xfrm>
          <a:prstGeom prst="rect">
            <a:avLst/>
          </a:prstGeom>
          <a:noFill/>
        </p:spPr>
        <p:txBody>
          <a:bodyPr lIns="90000" tIns="90000" rIns="90000" bIns="90000" anchor="ctr"/>
          <a:lstStyle/>
          <a:p>
            <a:pPr indent="457200" algn="just">
              <a:lnSpc>
                <a:spcPct val="130000"/>
              </a:lnSpc>
              <a:spcBef>
                <a:spcPts val="600"/>
              </a:spcBef>
              <a:spcAft>
                <a:spcPts val="600"/>
              </a:spcAft>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rPr>
              <a:t>Afinal</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lvl="1" indent="457200" algn="just">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https://github.com/yangfuhai/afinal</a:t>
            </a:r>
          </a:p>
          <a:p>
            <a:pPr indent="457200" algn="just">
              <a:lnSpc>
                <a:spcPct val="130000"/>
              </a:lnSpc>
              <a:spcBef>
                <a:spcPts val="600"/>
              </a:spcBef>
              <a:spcAft>
                <a:spcPts val="600"/>
              </a:spcAft>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rPr>
              <a:t>xUtils</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lvl="1" indent="457200" algn="just">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https://github.com/wyouflf/xUtils3</a:t>
            </a:r>
          </a:p>
          <a:p>
            <a:pPr indent="457200" algn="just">
              <a:lnSpc>
                <a:spcPct val="130000"/>
              </a:lnSpc>
              <a:spcBef>
                <a:spcPts val="600"/>
              </a:spcBef>
              <a:spcAft>
                <a:spcPts val="600"/>
              </a:spcAft>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rPr>
              <a:t>ThinkAndroid</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lvl="1" indent="457200" algn="just">
              <a:lnSpc>
                <a:spcPct val="130000"/>
              </a:lnSpc>
              <a:spcBef>
                <a:spcPts val="600"/>
              </a:spcBef>
              <a:spcAft>
                <a:spcPts val="600"/>
              </a:spcAft>
              <a:defRPr/>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https://</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github.com/white-cat/ThinkAndroid3</a:t>
            </a:r>
          </a:p>
          <a:p>
            <a:pPr indent="457200" algn="just">
              <a:lnSpc>
                <a:spcPct val="130000"/>
              </a:lnSpc>
              <a:spcBef>
                <a:spcPts val="600"/>
              </a:spcBef>
              <a:spcAft>
                <a:spcPts val="600"/>
              </a:spcAft>
              <a:defRPr/>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4</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rPr>
              <a:t>LoonAndroid</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lvl="1" indent="457200" algn="just">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https://github.com/gdpancheng/LoonAndroid3</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indent="457200" algn="just">
              <a:lnSpc>
                <a:spcPct val="130000"/>
              </a:lnSpc>
              <a:spcBef>
                <a:spcPts val="600"/>
              </a:spcBef>
              <a:spcAft>
                <a:spcPts val="600"/>
              </a:spcAft>
              <a:defRPr/>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rPr>
              <a:t>AndBase</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862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6"/>
          <p:cNvSpPr txBox="1">
            <a:spLocks noChangeArrowheads="1"/>
          </p:cNvSpPr>
          <p:nvPr/>
        </p:nvSpPr>
        <p:spPr bwMode="auto">
          <a:xfrm>
            <a:off x="5793842"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970042" y="2311826"/>
            <a:ext cx="3992384" cy="523220"/>
            <a:chOff x="2195736" y="2854964"/>
            <a:chExt cx="3992384" cy="523220"/>
          </a:xfrm>
        </p:grpSpPr>
        <p:sp>
          <p:nvSpPr>
            <p:cNvPr id="9" name="TextBox 16"/>
            <p:cNvSpPr txBox="1"/>
            <p:nvPr/>
          </p:nvSpPr>
          <p:spPr>
            <a:xfrm>
              <a:off x="2771800" y="2854964"/>
              <a:ext cx="3416320" cy="523220"/>
            </a:xfrm>
            <a:prstGeom prst="rect">
              <a:avLst/>
            </a:prstGeom>
            <a:noFill/>
          </p:spPr>
          <p:txBody>
            <a:bodyPr wrap="none" rtlCol="0">
              <a:spAutoFit/>
            </a:bodyPr>
            <a:lstStyle/>
            <a:p>
              <a:r>
                <a:rPr lang="zh-CN" altLang="en-US" sz="28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10" name="TextBox 20"/>
            <p:cNvSpPr txBox="1"/>
            <p:nvPr/>
          </p:nvSpPr>
          <p:spPr>
            <a:xfrm>
              <a:off x="2195736" y="2854964"/>
              <a:ext cx="598241"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02</a:t>
              </a:r>
              <a:endParaRPr lang="zh-CN" altLang="en-US" sz="2800" b="1" dirty="0">
                <a:solidFill>
                  <a:schemeClr val="tx1">
                    <a:lumMod val="65000"/>
                    <a:lumOff val="35000"/>
                  </a:schemeClr>
                </a:solidFill>
                <a:latin typeface="Roboto Th" pitchFamily="2" charset="0"/>
                <a:ea typeface="微软雅黑" pitchFamily="34" charset="-122"/>
              </a:endParaRPr>
            </a:p>
          </p:txBody>
        </p:sp>
      </p:grpSp>
      <p:sp>
        <p:nvSpPr>
          <p:cNvPr id="11" name="圆角矩形 10"/>
          <p:cNvSpPr/>
          <p:nvPr/>
        </p:nvSpPr>
        <p:spPr>
          <a:xfrm>
            <a:off x="2190940" y="2311826"/>
            <a:ext cx="4771486"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 name="椭圆 30"/>
          <p:cNvSpPr/>
          <p:nvPr/>
        </p:nvSpPr>
        <p:spPr>
          <a:xfrm rot="7200000">
            <a:off x="1947286" y="2556685"/>
            <a:ext cx="874986" cy="434480"/>
          </a:xfrm>
          <a:custGeom>
            <a:avLst/>
            <a:gdLst/>
            <a:ahLst/>
            <a:cxnLst/>
            <a:rect l="l" t="t" r="r" b="b"/>
            <a:pathLst>
              <a:path w="1053698" h="523220">
                <a:moveTo>
                  <a:pt x="261610" y="71483"/>
                </a:moveTo>
                <a:cubicBezTo>
                  <a:pt x="156606" y="71483"/>
                  <a:pt x="71483" y="156606"/>
                  <a:pt x="71483" y="261610"/>
                </a:cubicBezTo>
                <a:cubicBezTo>
                  <a:pt x="71483" y="366614"/>
                  <a:pt x="156606" y="451737"/>
                  <a:pt x="261610" y="451737"/>
                </a:cubicBezTo>
                <a:cubicBezTo>
                  <a:pt x="366614" y="451737"/>
                  <a:pt x="451737" y="366614"/>
                  <a:pt x="451737" y="261610"/>
                </a:cubicBezTo>
                <a:cubicBezTo>
                  <a:pt x="451737" y="156606"/>
                  <a:pt x="366614" y="71483"/>
                  <a:pt x="261610" y="71483"/>
                </a:cubicBezTo>
                <a:close/>
                <a:moveTo>
                  <a:pt x="261610" y="0"/>
                </a:moveTo>
                <a:cubicBezTo>
                  <a:pt x="393824" y="0"/>
                  <a:pt x="503131" y="98080"/>
                  <a:pt x="519591" y="225610"/>
                </a:cubicBezTo>
                <a:lnTo>
                  <a:pt x="1017698" y="225610"/>
                </a:lnTo>
                <a:cubicBezTo>
                  <a:pt x="1037580" y="225610"/>
                  <a:pt x="1053698" y="241728"/>
                  <a:pt x="1053698" y="261610"/>
                </a:cubicBezTo>
                <a:cubicBezTo>
                  <a:pt x="1053698" y="281492"/>
                  <a:pt x="1037580" y="297610"/>
                  <a:pt x="1017698" y="297610"/>
                </a:cubicBezTo>
                <a:lnTo>
                  <a:pt x="519591" y="297610"/>
                </a:lnTo>
                <a:cubicBezTo>
                  <a:pt x="503131" y="425140"/>
                  <a:pt x="393824" y="523220"/>
                  <a:pt x="261610" y="523220"/>
                </a:cubicBezTo>
                <a:cubicBezTo>
                  <a:pt x="117127" y="523220"/>
                  <a:pt x="0" y="406093"/>
                  <a:pt x="0" y="261610"/>
                </a:cubicBezTo>
                <a:cubicBezTo>
                  <a:pt x="0" y="117127"/>
                  <a:pt x="117127" y="0"/>
                  <a:pt x="261610" y="0"/>
                </a:cubicBezTo>
                <a:close/>
              </a:path>
            </a:pathLst>
          </a:custGeom>
          <a:solidFill>
            <a:schemeClr val="tx1">
              <a:lumMod val="65000"/>
              <a:lumOff val="3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extLst>
      <p:ext uri="{BB962C8B-B14F-4D97-AF65-F5344CB8AC3E}">
        <p14:creationId xmlns:p14="http://schemas.microsoft.com/office/powerpoint/2010/main" val="318645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5" name="TextBox 1">
            <a:hlinkClick r:id="rId2" action="ppaction://hlinksldjump"/>
          </p:cNvPr>
          <p:cNvSpPr txBox="1"/>
          <p:nvPr/>
        </p:nvSpPr>
        <p:spPr>
          <a:xfrm>
            <a:off x="442460" y="771550"/>
            <a:ext cx="1000595"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Activity</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2" name="文本框 1"/>
          <p:cNvSpPr txBox="1"/>
          <p:nvPr/>
        </p:nvSpPr>
        <p:spPr>
          <a:xfrm>
            <a:off x="860476" y="2067694"/>
            <a:ext cx="7423047" cy="1296144"/>
          </a:xfrm>
          <a:prstGeom prst="rect">
            <a:avLst/>
          </a:prstGeom>
          <a:noFill/>
        </p:spPr>
        <p:txBody>
          <a:bodyPr wrap="square" rtlCol="0">
            <a:noAutofit/>
          </a:bodyPr>
          <a:lstStyle/>
          <a:p>
            <a:r>
              <a:rPr lang="en-US" altLang="zh-CN" dirty="0" smtClean="0"/>
              <a:t>Activity</a:t>
            </a:r>
            <a:r>
              <a:rPr lang="zh-CN" altLang="en-US" dirty="0" smtClean="0"/>
              <a:t>：应用程序的表示层。应用程序中的每一个</a:t>
            </a:r>
            <a:r>
              <a:rPr lang="en-US" altLang="zh-CN" dirty="0" smtClean="0"/>
              <a:t>UI</a:t>
            </a:r>
            <a:r>
              <a:rPr lang="zh-CN" altLang="en-US" dirty="0" smtClean="0"/>
              <a:t>界面都是通过</a:t>
            </a:r>
            <a:r>
              <a:rPr lang="en-US" altLang="zh-CN" dirty="0" smtClean="0"/>
              <a:t>Activity</a:t>
            </a:r>
            <a:r>
              <a:rPr lang="zh-CN" altLang="en-US" dirty="0" smtClean="0"/>
              <a:t>类的一个或多个扩展实现的。</a:t>
            </a:r>
            <a:r>
              <a:rPr lang="en-US" altLang="zh-CN" dirty="0" smtClean="0"/>
              <a:t>Activity</a:t>
            </a:r>
            <a:r>
              <a:rPr lang="zh-CN" altLang="en-US" dirty="0" smtClean="0"/>
              <a:t>使用</a:t>
            </a:r>
            <a:r>
              <a:rPr lang="en-US" altLang="zh-CN" dirty="0" smtClean="0"/>
              <a:t>Fragment</a:t>
            </a:r>
            <a:r>
              <a:rPr lang="zh-CN" altLang="en-US" dirty="0" smtClean="0"/>
              <a:t>和视图来布局和显示信息，以及相应用户动作。在桌面开发环境中，</a:t>
            </a:r>
            <a:r>
              <a:rPr lang="en-US" altLang="zh-CN" dirty="0" smtClean="0"/>
              <a:t>Activity</a:t>
            </a:r>
            <a:r>
              <a:rPr lang="zh-CN" altLang="en-US" dirty="0" smtClean="0"/>
              <a:t>就相当于</a:t>
            </a:r>
            <a:r>
              <a:rPr lang="en-US" altLang="zh-CN" dirty="0" smtClean="0"/>
              <a:t>Form</a:t>
            </a:r>
            <a:r>
              <a:rPr lang="zh-CN" altLang="en-US" dirty="0" smtClean="0"/>
              <a:t>。</a:t>
            </a:r>
            <a:endParaRPr lang="zh-CN" altLang="en-US" dirty="0"/>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Tree>
    <p:extLst>
      <p:ext uri="{BB962C8B-B14F-4D97-AF65-F5344CB8AC3E}">
        <p14:creationId xmlns:p14="http://schemas.microsoft.com/office/powerpoint/2010/main" val="107124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5" name="TextBox 1">
            <a:hlinkClick r:id="rId2" action="ppaction://hlinksldjump"/>
          </p:cNvPr>
          <p:cNvSpPr txBox="1"/>
          <p:nvPr/>
        </p:nvSpPr>
        <p:spPr>
          <a:xfrm>
            <a:off x="0" y="768852"/>
            <a:ext cx="1923925"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Activity</a:t>
            </a:r>
            <a:r>
              <a:rPr lang="zh-CN" altLang="en-US" dirty="0" smtClean="0">
                <a:solidFill>
                  <a:schemeClr val="tx1">
                    <a:lumMod val="65000"/>
                    <a:lumOff val="35000"/>
                  </a:schemeClr>
                </a:solidFill>
                <a:latin typeface="微软雅黑" pitchFamily="34" charset="-122"/>
                <a:ea typeface="微软雅黑" pitchFamily="34" charset="-122"/>
              </a:rPr>
              <a:t>基本状态</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4" name="矩形 3"/>
          <p:cNvSpPr/>
          <p:nvPr/>
        </p:nvSpPr>
        <p:spPr>
          <a:xfrm>
            <a:off x="442460" y="1201474"/>
            <a:ext cx="8522028" cy="3785652"/>
          </a:xfrm>
          <a:prstGeom prst="rect">
            <a:avLst/>
          </a:prstGeom>
        </p:spPr>
        <p:txBody>
          <a:bodyPr wrap="square">
            <a:spAutoFit/>
          </a:bodyPr>
          <a:lstStyle/>
          <a:p>
            <a:pPr marL="285750" indent="-285750">
              <a:buFont typeface="Arial" panose="020B0604020202020204" pitchFamily="34" charset="0"/>
              <a:buChar char="•"/>
            </a:pPr>
            <a:r>
              <a:rPr lang="zh-CN" altLang="en-US" dirty="0"/>
              <a:t>Active/Running</a:t>
            </a:r>
          </a:p>
          <a:p>
            <a:pPr lvl="1"/>
            <a:r>
              <a:rPr lang="zh-CN" altLang="en-US" sz="1400" dirty="0">
                <a:solidFill>
                  <a:schemeClr val="accent1">
                    <a:lumMod val="50000"/>
                  </a:schemeClr>
                </a:solidFill>
              </a:rPr>
              <a:t>一个新 Activity 启动入栈后，它显示在屏幕最前端，处理是处于栈的最顶端（Activity栈顶），此时它处于可见并可和用户交互的激活状态,叫做活动状态或者运行状态（active or running）。</a:t>
            </a:r>
          </a:p>
          <a:p>
            <a:pPr marL="285750" indent="-285750">
              <a:buFont typeface="Arial" panose="020B0604020202020204" pitchFamily="34" charset="0"/>
              <a:buChar char="•"/>
            </a:pPr>
            <a:r>
              <a:rPr lang="zh-CN" altLang="en-US" dirty="0" smtClean="0"/>
              <a:t>Paused</a:t>
            </a:r>
            <a:endParaRPr lang="zh-CN" altLang="en-US" dirty="0"/>
          </a:p>
          <a:p>
            <a:pPr lvl="1"/>
            <a:r>
              <a:rPr lang="zh-CN" altLang="en-US" sz="1400" dirty="0">
                <a:solidFill>
                  <a:schemeClr val="accent1">
                    <a:lumMod val="50000"/>
                  </a:schemeClr>
                </a:solidFill>
              </a:rPr>
              <a:t>当 Activity失去焦点， 被一个新的非全屏的Activity 或者一个透明的Activity 被放置在栈顶，此时的状态叫做暂停状态（Paused）。此时它依然与窗口管理器保持连接，Activity依然保持活力（保持所有的状态，成员信息，和窗口管理器保持连接），但是在系统内存极端低下的时候将被强行终止掉。所以它仍然可见，但已经失去了焦点故不可与用户进行交互。</a:t>
            </a:r>
          </a:p>
          <a:p>
            <a:pPr marL="285750" indent="-285750">
              <a:buFont typeface="Arial" panose="020B0604020202020204" pitchFamily="34" charset="0"/>
              <a:buChar char="•"/>
            </a:pPr>
            <a:r>
              <a:rPr lang="zh-CN" altLang="en-US" dirty="0" smtClean="0"/>
              <a:t>Stopped</a:t>
            </a:r>
            <a:endParaRPr lang="zh-CN" altLang="en-US" dirty="0"/>
          </a:p>
          <a:p>
            <a:pPr lvl="1"/>
            <a:r>
              <a:rPr lang="zh-CN" altLang="en-US" sz="1400" dirty="0">
                <a:solidFill>
                  <a:schemeClr val="accent1">
                    <a:lumMod val="50000"/>
                  </a:schemeClr>
                </a:solidFill>
              </a:rPr>
              <a:t>如果一个Activity被另外的Activity完全覆盖掉，叫做停止状态（Stopped）。它依然保持所有状态和成员信息，但是它不再可见，所以它的窗口被隐藏，当系统内存需要被用在其他地方的时候，Stopped的Activity将被强行终止掉。</a:t>
            </a:r>
            <a:endParaRPr lang="zh-CN" altLang="en-US" sz="1600" dirty="0">
              <a:solidFill>
                <a:schemeClr val="accent1">
                  <a:lumMod val="50000"/>
                </a:schemeClr>
              </a:solidFill>
            </a:endParaRPr>
          </a:p>
          <a:p>
            <a:pPr marL="285750" indent="-285750">
              <a:buFont typeface="Arial" panose="020B0604020202020204" pitchFamily="34" charset="0"/>
              <a:buChar char="•"/>
            </a:pPr>
            <a:r>
              <a:rPr lang="zh-CN" altLang="en-US" dirty="0" smtClean="0"/>
              <a:t>Killed</a:t>
            </a:r>
            <a:endParaRPr lang="zh-CN" altLang="en-US" dirty="0"/>
          </a:p>
          <a:p>
            <a:pPr lvl="1"/>
            <a:r>
              <a:rPr lang="zh-CN" altLang="en-US" sz="1400" dirty="0">
                <a:solidFill>
                  <a:schemeClr val="accent1">
                    <a:lumMod val="50000"/>
                  </a:schemeClr>
                </a:solidFill>
              </a:rPr>
              <a:t>如果一个Activity是Paused或者Stopped状态，系统可以将该Activity从内存中删除，Android系统采用两种方式进行删除，要么要求该Activity结束，要么直接终止它的进程。当该Activity再次显示给用户时，它必须重新开始和重置前面的状态</a:t>
            </a: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Tree>
    <p:extLst>
      <p:ext uri="{BB962C8B-B14F-4D97-AF65-F5344CB8AC3E}">
        <p14:creationId xmlns:p14="http://schemas.microsoft.com/office/powerpoint/2010/main" val="101423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5" name="TextBox 1">
            <a:hlinkClick r:id="rId2" action="ppaction://hlinksldjump"/>
          </p:cNvPr>
          <p:cNvSpPr txBox="1"/>
          <p:nvPr/>
        </p:nvSpPr>
        <p:spPr>
          <a:xfrm>
            <a:off x="0" y="768852"/>
            <a:ext cx="1923925"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Activity</a:t>
            </a:r>
            <a:r>
              <a:rPr lang="zh-CN" altLang="en-US" dirty="0">
                <a:solidFill>
                  <a:schemeClr val="tx1">
                    <a:lumMod val="65000"/>
                    <a:lumOff val="35000"/>
                  </a:schemeClr>
                </a:solidFill>
                <a:latin typeface="微软雅黑" pitchFamily="34" charset="-122"/>
                <a:ea typeface="微软雅黑" pitchFamily="34" charset="-122"/>
              </a:rPr>
              <a:t>生命</a:t>
            </a:r>
            <a:r>
              <a:rPr lang="zh-CN" altLang="en-US" dirty="0" smtClean="0">
                <a:solidFill>
                  <a:schemeClr val="tx1">
                    <a:lumMod val="65000"/>
                    <a:lumOff val="35000"/>
                  </a:schemeClr>
                </a:solidFill>
                <a:latin typeface="微软雅黑" pitchFamily="34" charset="-122"/>
                <a:ea typeface="微软雅黑" pitchFamily="34" charset="-122"/>
              </a:rPr>
              <a:t>周期</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686" y="0"/>
            <a:ext cx="3942627" cy="5143500"/>
          </a:xfrm>
          <a:prstGeom prst="rect">
            <a:avLst/>
          </a:prstGeom>
        </p:spPr>
      </p:pic>
    </p:spTree>
    <p:extLst>
      <p:ext uri="{BB962C8B-B14F-4D97-AF65-F5344CB8AC3E}">
        <p14:creationId xmlns:p14="http://schemas.microsoft.com/office/powerpoint/2010/main" val="116606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3"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5" name="TextBox 1">
            <a:hlinkClick r:id="rId3" action="ppaction://hlinksldjump"/>
          </p:cNvPr>
          <p:cNvSpPr txBox="1"/>
          <p:nvPr/>
        </p:nvSpPr>
        <p:spPr>
          <a:xfrm>
            <a:off x="267896" y="778852"/>
            <a:ext cx="1309846" cy="369332"/>
          </a:xfrm>
          <a:prstGeom prst="rect">
            <a:avLst/>
          </a:prstGeom>
          <a:noFill/>
        </p:spPr>
        <p:txBody>
          <a:bodyPr wrap="none" rtlCol="0">
            <a:spAutoFit/>
          </a:bodyPr>
          <a:lstStyle/>
          <a:p>
            <a:r>
              <a:rPr lang="en-US" altLang="zh-CN" dirty="0" err="1" smtClean="0">
                <a:solidFill>
                  <a:schemeClr val="tx1">
                    <a:lumMod val="65000"/>
                    <a:lumOff val="35000"/>
                  </a:schemeClr>
                </a:solidFill>
                <a:latin typeface="微软雅黑" pitchFamily="34" charset="-122"/>
                <a:ea typeface="微软雅黑" pitchFamily="34" charset="-122"/>
              </a:rPr>
              <a:t>BroadCast</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2" name="文本框 1"/>
          <p:cNvSpPr txBox="1"/>
          <p:nvPr/>
        </p:nvSpPr>
        <p:spPr>
          <a:xfrm>
            <a:off x="860476" y="1198830"/>
            <a:ext cx="7423047" cy="1296144"/>
          </a:xfrm>
          <a:prstGeom prst="rect">
            <a:avLst/>
          </a:prstGeom>
          <a:noFill/>
        </p:spPr>
        <p:txBody>
          <a:bodyPr wrap="square" rtlCol="0">
            <a:noAutofit/>
          </a:bodyPr>
          <a:lstStyle/>
          <a:p>
            <a:r>
              <a:rPr lang="en-US" altLang="zh-CN" dirty="0" err="1" smtClean="0"/>
              <a:t>BroadCast</a:t>
            </a:r>
            <a:r>
              <a:rPr lang="en-US" altLang="zh-CN" dirty="0" smtClean="0"/>
              <a:t>/</a:t>
            </a:r>
            <a:r>
              <a:rPr lang="en-US" altLang="zh-CN" dirty="0" err="1" smtClean="0"/>
              <a:t>BroadCast</a:t>
            </a:r>
            <a:r>
              <a:rPr lang="en-US" altLang="zh-CN" dirty="0" smtClean="0"/>
              <a:t> </a:t>
            </a:r>
            <a:r>
              <a:rPr lang="en-US" altLang="zh-CN" dirty="0" err="1" smtClean="0"/>
              <a:t>Reveicer</a:t>
            </a:r>
            <a:r>
              <a:rPr lang="zh-CN" altLang="en-US" dirty="0" smtClean="0"/>
              <a:t>：</a:t>
            </a:r>
            <a:r>
              <a:rPr lang="en-US" altLang="zh-CN" dirty="0" smtClean="0"/>
              <a:t>Intent</a:t>
            </a:r>
            <a:r>
              <a:rPr lang="zh-CN" altLang="en-US" dirty="0" smtClean="0"/>
              <a:t>侦听器。</a:t>
            </a:r>
            <a:r>
              <a:rPr lang="en-US" altLang="zh-CN" dirty="0" err="1" smtClean="0"/>
              <a:t>BroadCast</a:t>
            </a:r>
            <a:r>
              <a:rPr lang="en-US" altLang="zh-CN" dirty="0" smtClean="0"/>
              <a:t> Receiver</a:t>
            </a:r>
            <a:r>
              <a:rPr lang="zh-CN" altLang="en-US" dirty="0" smtClean="0"/>
              <a:t>使应用程序可以监听到那些匹配指定的过滤标准的</a:t>
            </a:r>
            <a:r>
              <a:rPr lang="en-US" altLang="zh-CN" dirty="0" smtClean="0"/>
              <a:t>Intent </a:t>
            </a:r>
            <a:r>
              <a:rPr lang="zh-CN" altLang="en-US" dirty="0" smtClean="0"/>
              <a:t>广播。</a:t>
            </a:r>
            <a:r>
              <a:rPr lang="en-US" altLang="zh-CN" dirty="0" err="1" smtClean="0"/>
              <a:t>BroadCast</a:t>
            </a:r>
            <a:r>
              <a:rPr lang="en-US" altLang="zh-CN" dirty="0" smtClean="0"/>
              <a:t> Receiver</a:t>
            </a:r>
            <a:r>
              <a:rPr lang="zh-CN" altLang="en-US" dirty="0" smtClean="0"/>
              <a:t>会自动地启动应用程序来响应某个收到的</a:t>
            </a:r>
            <a:r>
              <a:rPr lang="en-US" altLang="zh-CN" dirty="0" smtClean="0"/>
              <a:t>Intent</a:t>
            </a:r>
            <a:r>
              <a:rPr lang="zh-CN" altLang="en-US" dirty="0" smtClean="0"/>
              <a:t>，这个特点使他们成为了事件驱动的应用程序的最佳选择。</a:t>
            </a:r>
            <a:endParaRPr lang="zh-CN" altLang="en-US" dirty="0"/>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pic>
        <p:nvPicPr>
          <p:cNvPr id="3" name="图片 2"/>
          <p:cNvPicPr>
            <a:picLocks noChangeAspect="1"/>
          </p:cNvPicPr>
          <p:nvPr/>
        </p:nvPicPr>
        <p:blipFill>
          <a:blip r:embed="rId4">
            <a:clrChange>
              <a:clrFrom>
                <a:srgbClr val="FFFFFF"/>
              </a:clrFrom>
              <a:clrTo>
                <a:srgbClr val="FFFFFF">
                  <a:alpha val="0"/>
                </a:srgbClr>
              </a:clrTo>
            </a:clrChange>
          </a:blip>
          <a:stretch>
            <a:fillRect/>
          </a:stretch>
        </p:blipFill>
        <p:spPr>
          <a:xfrm>
            <a:off x="179512" y="2494974"/>
            <a:ext cx="8784976" cy="2535663"/>
          </a:xfrm>
          <a:prstGeom prst="rect">
            <a:avLst/>
          </a:prstGeom>
        </p:spPr>
      </p:pic>
    </p:spTree>
    <p:extLst>
      <p:ext uri="{BB962C8B-B14F-4D97-AF65-F5344CB8AC3E}">
        <p14:creationId xmlns:p14="http://schemas.microsoft.com/office/powerpoint/2010/main" val="144898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5" name="TextBox 1">
            <a:hlinkClick r:id="rId2" action="ppaction://hlinksldjump"/>
          </p:cNvPr>
          <p:cNvSpPr txBox="1"/>
          <p:nvPr/>
        </p:nvSpPr>
        <p:spPr>
          <a:xfrm>
            <a:off x="454934" y="771925"/>
            <a:ext cx="976934"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Service</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2" name="文本框 1"/>
          <p:cNvSpPr txBox="1"/>
          <p:nvPr/>
        </p:nvSpPr>
        <p:spPr>
          <a:xfrm>
            <a:off x="570104" y="1924034"/>
            <a:ext cx="8024832" cy="1296144"/>
          </a:xfrm>
          <a:prstGeom prst="rect">
            <a:avLst/>
          </a:prstGeom>
          <a:noFill/>
        </p:spPr>
        <p:txBody>
          <a:bodyPr wrap="square" rtlCol="0">
            <a:noAutofit/>
          </a:bodyPr>
          <a:lstStyle/>
          <a:p>
            <a:pPr marL="285750" indent="-285750">
              <a:buFont typeface="Arial" panose="020B0604020202020204" pitchFamily="34" charset="0"/>
              <a:buChar char="•"/>
            </a:pPr>
            <a:r>
              <a:rPr lang="en-US" altLang="zh-CN" dirty="0" smtClean="0"/>
              <a:t>Android</a:t>
            </a:r>
            <a:r>
              <a:rPr lang="zh-CN" altLang="en-US" dirty="0" smtClean="0"/>
              <a:t>系统提供的专门用于处理长生命周期操作的应用程序组件。</a:t>
            </a:r>
            <a:endParaRPr lang="en-US" altLang="zh-CN" dirty="0" smtClean="0"/>
          </a:p>
          <a:p>
            <a:pPr marL="285750" indent="-285750">
              <a:buFont typeface="Arial" panose="020B0604020202020204" pitchFamily="34" charset="0"/>
              <a:buChar char="•"/>
            </a:pPr>
            <a:r>
              <a:rPr lang="en-US" altLang="zh-CN" dirty="0" smtClean="0"/>
              <a:t>Android</a:t>
            </a:r>
            <a:r>
              <a:rPr lang="zh-CN" altLang="en-US" dirty="0" smtClean="0"/>
              <a:t>赋予</a:t>
            </a:r>
            <a:r>
              <a:rPr lang="en-US" altLang="zh-CN" dirty="0" smtClean="0"/>
              <a:t>Service</a:t>
            </a:r>
            <a:r>
              <a:rPr lang="zh-CN" altLang="en-US" dirty="0" smtClean="0"/>
              <a:t>比处于非活动状态的</a:t>
            </a:r>
            <a:r>
              <a:rPr lang="en-US" altLang="zh-CN" dirty="0" smtClean="0"/>
              <a:t>Activity</a:t>
            </a:r>
            <a:r>
              <a:rPr lang="zh-CN" altLang="en-US" dirty="0" smtClean="0"/>
              <a:t>更高的优先级。</a:t>
            </a:r>
            <a:endParaRPr lang="en-US" altLang="zh-CN" dirty="0" smtClean="0"/>
          </a:p>
          <a:p>
            <a:pPr marL="285750" indent="-285750">
              <a:buFont typeface="Arial" panose="020B0604020202020204" pitchFamily="34" charset="0"/>
              <a:buChar char="•"/>
            </a:pPr>
            <a:r>
              <a:rPr lang="zh-CN" altLang="en-US" dirty="0" smtClean="0"/>
              <a:t>通过</a:t>
            </a:r>
            <a:r>
              <a:rPr lang="en-US" altLang="zh-CN" dirty="0" smtClean="0"/>
              <a:t>Service</a:t>
            </a:r>
            <a:r>
              <a:rPr lang="zh-CN" altLang="en-US" dirty="0" smtClean="0"/>
              <a:t>的使用，即使在</a:t>
            </a:r>
            <a:r>
              <a:rPr lang="en-US" altLang="zh-CN" dirty="0" smtClean="0"/>
              <a:t>UI</a:t>
            </a:r>
            <a:r>
              <a:rPr lang="zh-CN" altLang="en-US" dirty="0" smtClean="0"/>
              <a:t>不可见的时候也可以保证应用程序的持续运行。</a:t>
            </a:r>
            <a:endParaRPr lang="en-US" altLang="zh-CN" dirty="0" smtClean="0"/>
          </a:p>
          <a:p>
            <a:endParaRPr lang="en-US" altLang="zh-CN" dirty="0" smtClean="0"/>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Tree>
    <p:extLst>
      <p:ext uri="{BB962C8B-B14F-4D97-AF65-F5344CB8AC3E}">
        <p14:creationId xmlns:p14="http://schemas.microsoft.com/office/powerpoint/2010/main" val="212687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5" name="TextBox 1">
            <a:hlinkClick r:id="rId2" action="ppaction://hlinksldjump"/>
          </p:cNvPr>
          <p:cNvSpPr txBox="1"/>
          <p:nvPr/>
        </p:nvSpPr>
        <p:spPr>
          <a:xfrm>
            <a:off x="9603" y="771925"/>
            <a:ext cx="1900264"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Service</a:t>
            </a:r>
            <a:r>
              <a:rPr lang="zh-CN" altLang="en-US" dirty="0" smtClean="0">
                <a:solidFill>
                  <a:schemeClr val="tx1">
                    <a:lumMod val="65000"/>
                    <a:lumOff val="35000"/>
                  </a:schemeClr>
                </a:solidFill>
                <a:latin typeface="微软雅黑" pitchFamily="34" charset="-122"/>
                <a:ea typeface="微软雅黑" pitchFamily="34" charset="-122"/>
              </a:rPr>
              <a:t>生命周期</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pic>
        <p:nvPicPr>
          <p:cNvPr id="1026" name="Picture 2" descr="http://img.blog.csdn.net/20140518110638203?watermark/2/text/aHR0cDovL2Jsb2cuY3Nkbi5uZXQvdmlwemp5bm8x/font/5a6L5L2T/fontsize/400/fill/I0JBQkFCMA==/dissolve/70/gravity/SouthEas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28335" y="595809"/>
            <a:ext cx="4545148" cy="444395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5580112" y="1491630"/>
            <a:ext cx="3456384" cy="830997"/>
          </a:xfrm>
          <a:prstGeom prst="rect">
            <a:avLst/>
          </a:prstGeom>
          <a:noFill/>
        </p:spPr>
        <p:txBody>
          <a:bodyPr wrap="square" rtlCol="0">
            <a:spAutoFit/>
          </a:bodyPr>
          <a:lstStyle/>
          <a:p>
            <a:r>
              <a:rPr lang="zh-CN" altLang="en-US" sz="1200" dirty="0" smtClean="0"/>
              <a:t>注：本地</a:t>
            </a:r>
            <a:r>
              <a:rPr lang="zh-CN" altLang="en-US" sz="1200" dirty="0"/>
              <a:t>服务中，</a:t>
            </a:r>
            <a:r>
              <a:rPr lang="en-US" altLang="zh-CN" sz="1200" dirty="0" err="1"/>
              <a:t>onStart</a:t>
            </a:r>
            <a:r>
              <a:rPr lang="zh-CN" altLang="en-US" sz="1200" dirty="0"/>
              <a:t>已经被</a:t>
            </a:r>
            <a:r>
              <a:rPr lang="en-US" altLang="zh-CN" sz="1200" dirty="0" err="1"/>
              <a:t>onStartCommand</a:t>
            </a:r>
            <a:r>
              <a:rPr lang="zh-CN" altLang="en-US" sz="1200" dirty="0"/>
              <a:t>方法取代，</a:t>
            </a:r>
            <a:r>
              <a:rPr lang="en-US" altLang="zh-CN" sz="1200" dirty="0"/>
              <a:t>Service</a:t>
            </a:r>
            <a:r>
              <a:rPr lang="zh-CN" altLang="en-US" sz="1200" dirty="0"/>
              <a:t>和</a:t>
            </a:r>
            <a:r>
              <a:rPr lang="en-US" altLang="zh-CN" sz="1200" dirty="0"/>
              <a:t>Activity</a:t>
            </a:r>
            <a:r>
              <a:rPr lang="zh-CN" altLang="en-US" sz="1200" dirty="0"/>
              <a:t>都是由</a:t>
            </a:r>
            <a:r>
              <a:rPr lang="en-US" altLang="zh-CN" sz="1200" dirty="0"/>
              <a:t>Context</a:t>
            </a:r>
            <a:r>
              <a:rPr lang="zh-CN" altLang="en-US" sz="1200" dirty="0"/>
              <a:t>类派生的，可以通过</a:t>
            </a:r>
            <a:r>
              <a:rPr lang="en-US" altLang="zh-CN" sz="1200" dirty="0" err="1"/>
              <a:t>getApplicationContext</a:t>
            </a:r>
            <a:r>
              <a:rPr lang="en-US" altLang="zh-CN" sz="1200" dirty="0"/>
              <a:t>()</a:t>
            </a:r>
            <a:r>
              <a:rPr lang="zh-CN" altLang="en-US" sz="1200" dirty="0"/>
              <a:t>方法获取上下文</a:t>
            </a:r>
            <a:r>
              <a:rPr lang="zh-CN" altLang="en-US" sz="1200" dirty="0" smtClean="0"/>
              <a:t>对象。</a:t>
            </a:r>
          </a:p>
        </p:txBody>
      </p:sp>
    </p:spTree>
    <p:extLst>
      <p:ext uri="{BB962C8B-B14F-4D97-AF65-F5344CB8AC3E}">
        <p14:creationId xmlns:p14="http://schemas.microsoft.com/office/powerpoint/2010/main" val="250181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454934" y="771925"/>
            <a:ext cx="976934"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Service</a:t>
            </a:r>
            <a:endParaRPr lang="zh-CN" altLang="en-US" dirty="0">
              <a:solidFill>
                <a:schemeClr val="tx1">
                  <a:lumMod val="65000"/>
                  <a:lumOff val="35000"/>
                </a:schemeClr>
              </a:solidFill>
              <a:latin typeface="微软雅黑" pitchFamily="34" charset="-122"/>
              <a:ea typeface="微软雅黑" pitchFamily="34" charset="-122"/>
            </a:endParaRP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454934" y="1491630"/>
            <a:ext cx="6768752" cy="774154"/>
          </a:xfrm>
          <a:prstGeom prst="rect">
            <a:avLst/>
          </a:prstGeom>
        </p:spPr>
      </p:pic>
      <p:sp>
        <p:nvSpPr>
          <p:cNvPr id="4" name="文本框 3"/>
          <p:cNvSpPr txBox="1"/>
          <p:nvPr/>
        </p:nvSpPr>
        <p:spPr>
          <a:xfrm>
            <a:off x="242646" y="1283492"/>
            <a:ext cx="878767" cy="276999"/>
          </a:xfrm>
          <a:prstGeom prst="rect">
            <a:avLst/>
          </a:prstGeom>
          <a:noFill/>
        </p:spPr>
        <p:txBody>
          <a:bodyPr wrap="none" rtlCol="0">
            <a:spAutoFit/>
          </a:bodyPr>
          <a:lstStyle/>
          <a:p>
            <a:r>
              <a:rPr lang="en-US" altLang="zh-CN" sz="1200" dirty="0" smtClean="0"/>
              <a:t>1</a:t>
            </a:r>
            <a:r>
              <a:rPr lang="zh-CN" altLang="en-US" sz="1200" dirty="0" smtClean="0"/>
              <a:t>、初始化</a:t>
            </a:r>
          </a:p>
        </p:txBody>
      </p:sp>
      <p:sp>
        <p:nvSpPr>
          <p:cNvPr id="16" name="文本框 15"/>
          <p:cNvSpPr txBox="1"/>
          <p:nvPr/>
        </p:nvSpPr>
        <p:spPr>
          <a:xfrm>
            <a:off x="242646" y="2355726"/>
            <a:ext cx="2263761" cy="276999"/>
          </a:xfrm>
          <a:prstGeom prst="rect">
            <a:avLst/>
          </a:prstGeom>
          <a:noFill/>
        </p:spPr>
        <p:txBody>
          <a:bodyPr wrap="none" rtlCol="0">
            <a:spAutoFit/>
          </a:bodyPr>
          <a:lstStyle/>
          <a:p>
            <a:r>
              <a:rPr lang="en-US" altLang="zh-CN" sz="1200" dirty="0"/>
              <a:t>2</a:t>
            </a:r>
            <a:r>
              <a:rPr lang="zh-CN" altLang="en-US" sz="1200" dirty="0" smtClean="0"/>
              <a:t>、</a:t>
            </a:r>
            <a:r>
              <a:rPr lang="zh-CN" altLang="en-US" sz="1200" dirty="0"/>
              <a:t>通过直接启动服务的方式：</a:t>
            </a:r>
            <a:endParaRPr lang="zh-CN" altLang="en-US" sz="1200" dirty="0" smtClean="0"/>
          </a:p>
        </p:txBody>
      </p:sp>
      <p:pic>
        <p:nvPicPr>
          <p:cNvPr id="6" name="图片 5"/>
          <p:cNvPicPr>
            <a:picLocks noChangeAspect="1"/>
          </p:cNvPicPr>
          <p:nvPr/>
        </p:nvPicPr>
        <p:blipFill>
          <a:blip r:embed="rId4">
            <a:clrChange>
              <a:clrFrom>
                <a:srgbClr val="FFFFFF"/>
              </a:clrFrom>
              <a:clrTo>
                <a:srgbClr val="FFFFFF">
                  <a:alpha val="0"/>
                </a:srgbClr>
              </a:clrTo>
            </a:clrChange>
          </a:blip>
          <a:stretch>
            <a:fillRect/>
          </a:stretch>
        </p:blipFill>
        <p:spPr>
          <a:xfrm>
            <a:off x="454935" y="2685436"/>
            <a:ext cx="7069394" cy="2145971"/>
          </a:xfrm>
          <a:prstGeom prst="rect">
            <a:avLst/>
          </a:prstGeom>
        </p:spPr>
      </p:pic>
    </p:spTree>
    <p:extLst>
      <p:ext uri="{BB962C8B-B14F-4D97-AF65-F5344CB8AC3E}">
        <p14:creationId xmlns:p14="http://schemas.microsoft.com/office/powerpoint/2010/main" val="160332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989" y="505503"/>
            <a:ext cx="3364198" cy="3364198"/>
          </a:xfrm>
          <a:prstGeom prst="rect">
            <a:avLst/>
          </a:prstGeom>
        </p:spPr>
      </p:pic>
      <p:sp>
        <p:nvSpPr>
          <p:cNvPr id="3" name="Text Box 9"/>
          <p:cNvSpPr txBox="1">
            <a:spLocks noChangeArrowheads="1"/>
          </p:cNvSpPr>
          <p:nvPr/>
        </p:nvSpPr>
        <p:spPr bwMode="auto">
          <a:xfrm>
            <a:off x="935596" y="4227934"/>
            <a:ext cx="72728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ea typeface="微软雅黑" panose="020B0503020204020204" pitchFamily="34" charset="-122"/>
              </a:rPr>
              <a:t>持续更新：</a:t>
            </a:r>
            <a:r>
              <a:rPr lang="en-US" altLang="zh-CN" dirty="0" smtClean="0">
                <a:ea typeface="微软雅黑" panose="020B0503020204020204" pitchFamily="34" charset="-122"/>
              </a:rPr>
              <a:t>https</a:t>
            </a:r>
            <a:r>
              <a:rPr lang="en-US" altLang="zh-CN" dirty="0">
                <a:ea typeface="微软雅黑" panose="020B0503020204020204" pitchFamily="34" charset="-122"/>
              </a:rPr>
              <a:t>://github.com/EdelweissBubble/2017YoungTeacher</a:t>
            </a:r>
            <a:endParaRPr lang="zh-CN" altLang="en-US" dirty="0">
              <a:ea typeface="微软雅黑" panose="020B0503020204020204" pitchFamily="34" charset="-122"/>
            </a:endParaRPr>
          </a:p>
        </p:txBody>
      </p:sp>
    </p:spTree>
    <p:extLst>
      <p:ext uri="{BB962C8B-B14F-4D97-AF65-F5344CB8AC3E}">
        <p14:creationId xmlns:p14="http://schemas.microsoft.com/office/powerpoint/2010/main" val="22789152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454934" y="771925"/>
            <a:ext cx="976934"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Service</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4" name="文本框 3"/>
          <p:cNvSpPr txBox="1"/>
          <p:nvPr/>
        </p:nvSpPr>
        <p:spPr>
          <a:xfrm>
            <a:off x="242646" y="1283492"/>
            <a:ext cx="2263761" cy="276999"/>
          </a:xfrm>
          <a:prstGeom prst="rect">
            <a:avLst/>
          </a:prstGeom>
          <a:noFill/>
        </p:spPr>
        <p:txBody>
          <a:bodyPr wrap="none" rtlCol="0">
            <a:spAutoFit/>
          </a:bodyPr>
          <a:lstStyle/>
          <a:p>
            <a:r>
              <a:rPr lang="en-US" altLang="zh-CN" sz="1200" dirty="0"/>
              <a:t>3</a:t>
            </a:r>
            <a:r>
              <a:rPr lang="zh-CN" altLang="en-US" sz="1200" dirty="0"/>
              <a:t>、通过绑定启动服务的方式：</a:t>
            </a:r>
            <a:endParaRPr lang="zh-CN" altLang="en-US" sz="1200" dirty="0" smtClean="0"/>
          </a:p>
        </p:txBody>
      </p:sp>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242646" y="1560491"/>
            <a:ext cx="7416824" cy="332265"/>
          </a:xfrm>
          <a:prstGeom prst="rect">
            <a:avLst/>
          </a:prstGeom>
        </p:spPr>
      </p:pic>
      <p:sp>
        <p:nvSpPr>
          <p:cNvPr id="9" name="矩形 8"/>
          <p:cNvSpPr/>
          <p:nvPr/>
        </p:nvSpPr>
        <p:spPr>
          <a:xfrm>
            <a:off x="242646" y="1999281"/>
            <a:ext cx="8553236" cy="2585323"/>
          </a:xfrm>
          <a:prstGeom prst="rect">
            <a:avLst/>
          </a:prstGeom>
        </p:spPr>
        <p:txBody>
          <a:bodyPr wrap="square">
            <a:spAutoFit/>
          </a:bodyPr>
          <a:lstStyle/>
          <a:p>
            <a:r>
              <a:rPr lang="en-US" altLang="zh-CN" sz="1200" dirty="0" err="1">
                <a:solidFill>
                  <a:srgbClr val="000000"/>
                </a:solidFill>
                <a:latin typeface="Microsoft YaHei" panose="020B0503020204020204" pitchFamily="34" charset="-122"/>
                <a:ea typeface="Microsoft YaHei" panose="020B0503020204020204" pitchFamily="34" charset="-122"/>
              </a:rPr>
              <a:t>ServiceConnection</a:t>
            </a:r>
            <a:r>
              <a:rPr lang="zh-CN" altLang="en-US" sz="1200" dirty="0">
                <a:solidFill>
                  <a:srgbClr val="000000"/>
                </a:solidFill>
                <a:latin typeface="Microsoft YaHei" panose="020B0503020204020204" pitchFamily="34" charset="-122"/>
                <a:ea typeface="Microsoft YaHei" panose="020B0503020204020204" pitchFamily="34" charset="-122"/>
              </a:rPr>
              <a:t>可以监听服务的状态，在进行服务绑定的时，其标志位可以为以下几种（这里列出</a:t>
            </a:r>
            <a:r>
              <a:rPr lang="en-US" altLang="zh-CN" sz="1200" dirty="0">
                <a:solidFill>
                  <a:srgbClr val="000000"/>
                </a:solidFill>
                <a:latin typeface="Microsoft YaHei" panose="020B0503020204020204" pitchFamily="34" charset="-122"/>
                <a:ea typeface="Microsoft YaHei" panose="020B0503020204020204" pitchFamily="34" charset="-122"/>
              </a:rPr>
              <a:t>3</a:t>
            </a:r>
            <a:r>
              <a:rPr lang="zh-CN" altLang="en-US" sz="1200" dirty="0">
                <a:solidFill>
                  <a:srgbClr val="000000"/>
                </a:solidFill>
                <a:latin typeface="Microsoft YaHei" panose="020B0503020204020204" pitchFamily="34" charset="-122"/>
                <a:ea typeface="Microsoft YaHei" panose="020B0503020204020204" pitchFamily="34" charset="-122"/>
              </a:rPr>
              <a:t>种）</a:t>
            </a:r>
            <a:r>
              <a:rPr lang="zh-CN" altLang="en-US" sz="1200" dirty="0" smtClean="0">
                <a:solidFill>
                  <a:srgbClr val="000000"/>
                </a:solidFill>
                <a:latin typeface="Microsoft YaHei" panose="020B0503020204020204" pitchFamily="34" charset="-122"/>
                <a:ea typeface="Microsoft YaHei" panose="020B0503020204020204" pitchFamily="34" charset="-122"/>
              </a:rPr>
              <a:t>：</a:t>
            </a:r>
            <a:endParaRPr lang="zh-CN" altLang="en-US" sz="1200" dirty="0">
              <a:solidFill>
                <a:srgbClr val="000000"/>
              </a:solidFill>
              <a:latin typeface="Arial" panose="020B0604020202020204" pitchFamily="34" charset="0"/>
            </a:endParaRPr>
          </a:p>
          <a:p>
            <a:pPr marL="171450" indent="-171450">
              <a:buFont typeface="Arial" panose="020B0604020202020204" pitchFamily="34" charset="0"/>
              <a:buChar char="•"/>
            </a:pPr>
            <a:r>
              <a:rPr lang="en-US" altLang="zh-CN" sz="1200" dirty="0" err="1" smtClean="0">
                <a:solidFill>
                  <a:srgbClr val="000000"/>
                </a:solidFill>
                <a:latin typeface="Microsoft YaHei" panose="020B0503020204020204" pitchFamily="34" charset="-122"/>
                <a:ea typeface="Microsoft YaHei" panose="020B0503020204020204" pitchFamily="34" charset="-122"/>
              </a:rPr>
              <a:t>Context.BIND_AUTO_CREATE</a:t>
            </a:r>
            <a:r>
              <a:rPr lang="en-US" altLang="zh-CN" sz="1200" dirty="0" smtClean="0">
                <a:solidFill>
                  <a:srgbClr val="000000"/>
                </a:solidFill>
                <a:latin typeface="Microsoft YaHei" panose="020B0503020204020204" pitchFamily="34" charset="-122"/>
                <a:ea typeface="Microsoft YaHei" panose="020B0503020204020204" pitchFamily="34" charset="-122"/>
              </a:rPr>
              <a:t> </a:t>
            </a:r>
            <a:r>
              <a:rPr lang="en-US" altLang="zh-CN" sz="1200" dirty="0">
                <a:solidFill>
                  <a:srgbClr val="000000"/>
                </a:solidFill>
                <a:latin typeface="Microsoft YaHei" panose="020B0503020204020204" pitchFamily="34" charset="-122"/>
                <a:ea typeface="Microsoft YaHei" panose="020B0503020204020204" pitchFamily="34" charset="-122"/>
              </a:rPr>
              <a:t>   </a:t>
            </a:r>
            <a:endParaRPr lang="zh-CN" altLang="en-US" sz="1200" dirty="0">
              <a:solidFill>
                <a:srgbClr val="000000"/>
              </a:solidFill>
              <a:latin typeface="Arial" panose="020B0604020202020204" pitchFamily="34" charset="0"/>
            </a:endParaRPr>
          </a:p>
          <a:p>
            <a:pPr lvl="1"/>
            <a:r>
              <a:rPr lang="zh-CN" altLang="en-US" sz="1200" dirty="0" smtClean="0">
                <a:solidFill>
                  <a:srgbClr val="000000"/>
                </a:solidFill>
                <a:latin typeface="Microsoft YaHei" panose="020B0503020204020204" pitchFamily="34" charset="-122"/>
                <a:ea typeface="Microsoft YaHei" panose="020B0503020204020204" pitchFamily="34" charset="-122"/>
              </a:rPr>
              <a:t>表示</a:t>
            </a:r>
            <a:r>
              <a:rPr lang="zh-CN" altLang="en-US" sz="1200" dirty="0">
                <a:solidFill>
                  <a:srgbClr val="000000"/>
                </a:solidFill>
                <a:latin typeface="Microsoft YaHei" panose="020B0503020204020204" pitchFamily="34" charset="-122"/>
                <a:ea typeface="Microsoft YaHei" panose="020B0503020204020204" pitchFamily="34" charset="-122"/>
              </a:rPr>
              <a:t>收到绑定请求的时候，如果服务尚未创建，则即刻创建，在系统内存不足需要先摧毁优先级组件来释放内存，且只有驻留该服务的进程成为被摧毁对象时，服务才被</a:t>
            </a:r>
            <a:r>
              <a:rPr lang="zh-CN" altLang="en-US" sz="1200" dirty="0" smtClean="0">
                <a:solidFill>
                  <a:srgbClr val="000000"/>
                </a:solidFill>
                <a:latin typeface="Microsoft YaHei" panose="020B0503020204020204" pitchFamily="34" charset="-122"/>
                <a:ea typeface="Microsoft YaHei" panose="020B0503020204020204" pitchFamily="34" charset="-122"/>
              </a:rPr>
              <a:t>摧毁</a:t>
            </a:r>
            <a:endParaRPr lang="zh-CN" altLang="en-US" sz="1200" dirty="0">
              <a:solidFill>
                <a:srgbClr val="000000"/>
              </a:solidFill>
              <a:latin typeface="Arial" panose="020B0604020202020204" pitchFamily="34" charset="0"/>
            </a:endParaRPr>
          </a:p>
          <a:p>
            <a:pPr marL="171450" indent="-171450">
              <a:buFont typeface="Arial" panose="020B0604020202020204" pitchFamily="34" charset="0"/>
              <a:buChar char="•"/>
            </a:pPr>
            <a:r>
              <a:rPr lang="en-US" altLang="zh-CN" sz="1200" dirty="0" err="1" smtClean="0">
                <a:solidFill>
                  <a:srgbClr val="000000"/>
                </a:solidFill>
                <a:latin typeface="Microsoft YaHei" panose="020B0503020204020204" pitchFamily="34" charset="-122"/>
                <a:ea typeface="Microsoft YaHei" panose="020B0503020204020204" pitchFamily="34" charset="-122"/>
              </a:rPr>
              <a:t>Context.BIND_DEBUG_UNBIND</a:t>
            </a:r>
            <a:r>
              <a:rPr lang="en-US" altLang="zh-CN" sz="1200" dirty="0" smtClean="0">
                <a:solidFill>
                  <a:srgbClr val="000000"/>
                </a:solidFill>
                <a:latin typeface="Microsoft YaHei" panose="020B0503020204020204" pitchFamily="34" charset="-122"/>
                <a:ea typeface="Microsoft YaHei" panose="020B0503020204020204" pitchFamily="34" charset="-122"/>
              </a:rPr>
              <a:t> </a:t>
            </a:r>
            <a:r>
              <a:rPr lang="en-US" altLang="zh-CN" sz="1200" dirty="0">
                <a:solidFill>
                  <a:srgbClr val="000000"/>
                </a:solidFill>
                <a:latin typeface="Microsoft YaHei" panose="020B0503020204020204" pitchFamily="34" charset="-122"/>
                <a:ea typeface="Microsoft YaHei" panose="020B0503020204020204" pitchFamily="34" charset="-122"/>
              </a:rPr>
              <a:t>   </a:t>
            </a:r>
            <a:endParaRPr lang="zh-CN" altLang="en-US" sz="1200" dirty="0">
              <a:solidFill>
                <a:srgbClr val="000000"/>
              </a:solidFill>
              <a:latin typeface="Arial" panose="020B0604020202020204" pitchFamily="34" charset="0"/>
            </a:endParaRPr>
          </a:p>
          <a:p>
            <a:pPr lvl="1"/>
            <a:r>
              <a:rPr lang="zh-CN" altLang="en-US" sz="1200" dirty="0" smtClean="0">
                <a:solidFill>
                  <a:srgbClr val="000000"/>
                </a:solidFill>
                <a:latin typeface="Microsoft YaHei" panose="020B0503020204020204" pitchFamily="34" charset="-122"/>
                <a:ea typeface="Microsoft YaHei" panose="020B0503020204020204" pitchFamily="34" charset="-122"/>
              </a:rPr>
              <a:t>通常</a:t>
            </a:r>
            <a:r>
              <a:rPr lang="zh-CN" altLang="en-US" sz="1200" dirty="0">
                <a:solidFill>
                  <a:srgbClr val="000000"/>
                </a:solidFill>
                <a:latin typeface="Microsoft YaHei" panose="020B0503020204020204" pitchFamily="34" charset="-122"/>
                <a:ea typeface="Microsoft YaHei" panose="020B0503020204020204" pitchFamily="34" charset="-122"/>
              </a:rPr>
              <a:t>用于调试场景中判断绑定的服务是否正确，但容易引起内存泄漏，因此非调试目的的时候不建议</a:t>
            </a:r>
            <a:r>
              <a:rPr lang="zh-CN" altLang="en-US" sz="1200" dirty="0" smtClean="0">
                <a:solidFill>
                  <a:srgbClr val="000000"/>
                </a:solidFill>
                <a:latin typeface="Microsoft YaHei" panose="020B0503020204020204" pitchFamily="34" charset="-122"/>
                <a:ea typeface="Microsoft YaHei" panose="020B0503020204020204" pitchFamily="34" charset="-122"/>
              </a:rPr>
              <a:t>使用。</a:t>
            </a:r>
            <a:endParaRPr lang="en-US" altLang="zh-CN" sz="1200" dirty="0" smtClean="0">
              <a:solidFill>
                <a:srgbClr val="000000"/>
              </a:solidFill>
              <a:latin typeface="Microsoft YaHei" panose="020B0503020204020204" pitchFamily="34" charset="-122"/>
              <a:ea typeface="Microsoft YaHei" panose="020B0503020204020204" pitchFamily="34" charset="-122"/>
            </a:endParaRPr>
          </a:p>
          <a:p>
            <a:pPr marL="171450" indent="-171450">
              <a:buFont typeface="Arial" panose="020B0604020202020204" pitchFamily="34" charset="0"/>
              <a:buChar char="•"/>
            </a:pPr>
            <a:r>
              <a:rPr lang="en-US" altLang="zh-CN" sz="1200" dirty="0" err="1" smtClean="0">
                <a:solidFill>
                  <a:srgbClr val="000000"/>
                </a:solidFill>
                <a:latin typeface="Microsoft YaHei" panose="020B0503020204020204" pitchFamily="34" charset="-122"/>
                <a:ea typeface="Microsoft YaHei" panose="020B0503020204020204" pitchFamily="34" charset="-122"/>
              </a:rPr>
              <a:t>Context.BIND_NOT_FOREGROUND</a:t>
            </a:r>
            <a:r>
              <a:rPr lang="en-US" altLang="zh-CN" sz="1200" dirty="0" smtClean="0">
                <a:solidFill>
                  <a:srgbClr val="000000"/>
                </a:solidFill>
                <a:latin typeface="Microsoft YaHei" panose="020B0503020204020204" pitchFamily="34" charset="-122"/>
                <a:ea typeface="Microsoft YaHei" panose="020B0503020204020204" pitchFamily="34" charset="-122"/>
              </a:rPr>
              <a:t> </a:t>
            </a:r>
            <a:r>
              <a:rPr lang="en-US" altLang="zh-CN" sz="1200" dirty="0">
                <a:solidFill>
                  <a:srgbClr val="000000"/>
                </a:solidFill>
                <a:latin typeface="Microsoft YaHei" panose="020B0503020204020204" pitchFamily="34" charset="-122"/>
                <a:ea typeface="Microsoft YaHei" panose="020B0503020204020204" pitchFamily="34" charset="-122"/>
              </a:rPr>
              <a:t>   </a:t>
            </a:r>
            <a:endParaRPr lang="zh-CN" altLang="en-US" sz="1200" dirty="0">
              <a:solidFill>
                <a:srgbClr val="000000"/>
              </a:solidFill>
              <a:latin typeface="Arial" panose="020B0604020202020204" pitchFamily="34" charset="0"/>
            </a:endParaRPr>
          </a:p>
          <a:p>
            <a:pPr lvl="1"/>
            <a:r>
              <a:rPr lang="zh-CN" altLang="en-US" sz="1200" dirty="0" smtClean="0">
                <a:solidFill>
                  <a:srgbClr val="000000"/>
                </a:solidFill>
                <a:latin typeface="Microsoft YaHei" panose="020B0503020204020204" pitchFamily="34" charset="-122"/>
                <a:ea typeface="Microsoft YaHei" panose="020B0503020204020204" pitchFamily="34" charset="-122"/>
              </a:rPr>
              <a:t>表示</a:t>
            </a:r>
            <a:r>
              <a:rPr lang="zh-CN" altLang="en-US" sz="1200" dirty="0">
                <a:solidFill>
                  <a:srgbClr val="000000"/>
                </a:solidFill>
                <a:latin typeface="Microsoft YaHei" panose="020B0503020204020204" pitchFamily="34" charset="-122"/>
                <a:ea typeface="Microsoft YaHei" panose="020B0503020204020204" pitchFamily="34" charset="-122"/>
              </a:rPr>
              <a:t>系统将阻止驻留该服务的进程具有前台优先级，仅在后台</a:t>
            </a:r>
            <a:r>
              <a:rPr lang="zh-CN" altLang="en-US" sz="1200" dirty="0" smtClean="0">
                <a:solidFill>
                  <a:srgbClr val="000000"/>
                </a:solidFill>
                <a:latin typeface="Microsoft YaHei" panose="020B0503020204020204" pitchFamily="34" charset="-122"/>
                <a:ea typeface="Microsoft YaHei" panose="020B0503020204020204" pitchFamily="34" charset="-122"/>
              </a:rPr>
              <a:t>运行。</a:t>
            </a:r>
            <a:endParaRPr lang="en-US" altLang="zh-CN" sz="1200" dirty="0" smtClean="0">
              <a:solidFill>
                <a:srgbClr val="000000"/>
              </a:solidFill>
              <a:latin typeface="Microsoft YaHei" panose="020B0503020204020204" pitchFamily="34" charset="-122"/>
              <a:ea typeface="Microsoft YaHei" panose="020B0503020204020204" pitchFamily="34" charset="-122"/>
            </a:endParaRPr>
          </a:p>
          <a:p>
            <a:endParaRPr lang="en-US" altLang="zh-CN" sz="1200" dirty="0" smtClean="0">
              <a:solidFill>
                <a:srgbClr val="FF0000"/>
              </a:solidFill>
              <a:latin typeface="Microsoft YaHei" panose="020B0503020204020204" pitchFamily="34" charset="-122"/>
              <a:ea typeface="Microsoft YaHei" panose="020B0503020204020204" pitchFamily="34" charset="-122"/>
            </a:endParaRPr>
          </a:p>
          <a:p>
            <a:r>
              <a:rPr lang="zh-CN" altLang="en-US" sz="1200" dirty="0" smtClean="0">
                <a:solidFill>
                  <a:srgbClr val="FF0000"/>
                </a:solidFill>
                <a:latin typeface="Microsoft YaHei" panose="020B0503020204020204" pitchFamily="34" charset="-122"/>
                <a:ea typeface="Microsoft YaHei" panose="020B0503020204020204" pitchFamily="34" charset="-122"/>
              </a:rPr>
              <a:t>注意</a:t>
            </a:r>
            <a:r>
              <a:rPr lang="zh-CN" altLang="en-US" sz="1200" dirty="0">
                <a:solidFill>
                  <a:srgbClr val="333333"/>
                </a:solidFill>
                <a:latin typeface="Microsoft YaHei" panose="020B0503020204020204" pitchFamily="34" charset="-122"/>
                <a:ea typeface="Microsoft YaHei" panose="020B0503020204020204" pitchFamily="34" charset="-122"/>
              </a:rPr>
              <a:t>：绑定服务的以异步方式运行的。绑定服务必须在当前的上下文环境中运行，某些场景中，通过上下文进行添加</a:t>
            </a:r>
            <a:r>
              <a:rPr lang="zh-CN" altLang="en-US" sz="1200" dirty="0" smtClean="0">
                <a:solidFill>
                  <a:srgbClr val="333333"/>
                </a:solidFill>
                <a:latin typeface="Microsoft YaHei" panose="020B0503020204020204" pitchFamily="34" charset="-122"/>
                <a:ea typeface="Microsoft YaHei" panose="020B0503020204020204" pitchFamily="34" charset="-122"/>
              </a:rPr>
              <a:t>绑定，方法</a:t>
            </a:r>
            <a:r>
              <a:rPr lang="zh-CN" altLang="en-US" sz="1200" dirty="0">
                <a:solidFill>
                  <a:srgbClr val="333333"/>
                </a:solidFill>
                <a:latin typeface="Microsoft YaHei" panose="020B0503020204020204" pitchFamily="34" charset="-122"/>
                <a:ea typeface="Microsoft YaHei" panose="020B0503020204020204" pitchFamily="34" charset="-122"/>
              </a:rPr>
              <a:t>如下</a:t>
            </a:r>
            <a:r>
              <a:rPr lang="zh-CN" altLang="en-US" sz="1200" dirty="0" smtClean="0">
                <a:solidFill>
                  <a:srgbClr val="333333"/>
                </a:solidFill>
                <a:latin typeface="Microsoft YaHei" panose="020B0503020204020204" pitchFamily="34" charset="-122"/>
                <a:ea typeface="Microsoft YaHei" panose="020B0503020204020204" pitchFamily="34" charset="-122"/>
              </a:rPr>
              <a:t>：</a:t>
            </a:r>
            <a:endParaRPr lang="en-US" altLang="zh-CN" sz="1200" dirty="0" smtClean="0">
              <a:solidFill>
                <a:srgbClr val="333333"/>
              </a:solidFill>
              <a:latin typeface="Microsoft YaHei" panose="020B0503020204020204" pitchFamily="34" charset="-122"/>
              <a:ea typeface="Microsoft YaHei" panose="020B0503020204020204" pitchFamily="34" charset="-122"/>
            </a:endParaRPr>
          </a:p>
          <a:p>
            <a:pPr lvl="1"/>
            <a:r>
              <a:rPr lang="en-US" altLang="zh-CN" sz="1200" dirty="0" err="1">
                <a:effectLst>
                  <a:outerShdw blurRad="38100" dist="38100" dir="2700000" algn="tl">
                    <a:srgbClr val="000000">
                      <a:alpha val="43137"/>
                    </a:srgbClr>
                  </a:outerShdw>
                </a:effectLst>
              </a:rPr>
              <a:t>getApplicationContext</a:t>
            </a:r>
            <a:r>
              <a:rPr lang="en-US" altLang="zh-CN" sz="1200" dirty="0">
                <a:effectLst>
                  <a:outerShdw blurRad="38100" dist="38100" dir="2700000" algn="tl">
                    <a:srgbClr val="000000">
                      <a:alpha val="43137"/>
                    </a:srgbClr>
                  </a:outerShdw>
                </a:effectLst>
              </a:rPr>
              <a:t>().</a:t>
            </a:r>
            <a:r>
              <a:rPr lang="en-US" altLang="zh-CN" sz="1200" dirty="0" err="1">
                <a:effectLst>
                  <a:outerShdw blurRad="38100" dist="38100" dir="2700000" algn="tl">
                    <a:srgbClr val="000000">
                      <a:alpha val="43137"/>
                    </a:srgbClr>
                  </a:outerShdw>
                </a:effectLst>
              </a:rPr>
              <a:t>bindService</a:t>
            </a:r>
            <a:r>
              <a:rPr lang="en-US" altLang="zh-CN" sz="1200" dirty="0">
                <a:effectLst>
                  <a:outerShdw blurRad="38100" dist="38100" dir="2700000" algn="tl">
                    <a:srgbClr val="000000">
                      <a:alpha val="43137"/>
                    </a:srgbClr>
                  </a:outerShdw>
                </a:effectLst>
              </a:rPr>
              <a:t>(service, conn, flags)</a:t>
            </a:r>
            <a:r>
              <a:rPr lang="en-US" altLang="zh-CN" sz="1200" dirty="0"/>
              <a:t>  </a:t>
            </a:r>
          </a:p>
          <a:p>
            <a:endParaRPr lang="zh-CN" altLang="en-US" sz="12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15361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454934" y="771925"/>
            <a:ext cx="976934"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Service</a:t>
            </a:r>
            <a:endParaRPr lang="zh-CN" altLang="en-US" dirty="0">
              <a:solidFill>
                <a:schemeClr val="tx1">
                  <a:lumMod val="65000"/>
                  <a:lumOff val="35000"/>
                </a:schemeClr>
              </a:solidFill>
              <a:latin typeface="微软雅黑" pitchFamily="34" charset="-122"/>
              <a:ea typeface="微软雅黑" pitchFamily="34" charset="-122"/>
            </a:endParaRPr>
          </a:p>
        </p:txBody>
      </p:sp>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454933" y="1275606"/>
            <a:ext cx="6405537" cy="3528392"/>
          </a:xfrm>
          <a:prstGeom prst="rect">
            <a:avLst/>
          </a:prstGeom>
        </p:spPr>
      </p:pic>
    </p:spTree>
    <p:extLst>
      <p:ext uri="{BB962C8B-B14F-4D97-AF65-F5344CB8AC3E}">
        <p14:creationId xmlns:p14="http://schemas.microsoft.com/office/powerpoint/2010/main" val="194238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454934" y="771925"/>
            <a:ext cx="976934"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Service</a:t>
            </a:r>
            <a:endParaRPr lang="zh-CN" altLang="en-US" dirty="0">
              <a:solidFill>
                <a:schemeClr val="tx1">
                  <a:lumMod val="65000"/>
                  <a:lumOff val="35000"/>
                </a:schemeClr>
              </a:solidFill>
              <a:latin typeface="微软雅黑" pitchFamily="34" charset="-122"/>
              <a:ea typeface="微软雅黑" pitchFamily="34" charset="-122"/>
            </a:endParaRPr>
          </a:p>
        </p:txBody>
      </p:sp>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454934" y="1347614"/>
            <a:ext cx="8085350" cy="3240360"/>
          </a:xfrm>
          <a:prstGeom prst="rect">
            <a:avLst/>
          </a:prstGeom>
        </p:spPr>
      </p:pic>
    </p:spTree>
    <p:extLst>
      <p:ext uri="{BB962C8B-B14F-4D97-AF65-F5344CB8AC3E}">
        <p14:creationId xmlns:p14="http://schemas.microsoft.com/office/powerpoint/2010/main" val="6526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454934" y="771925"/>
            <a:ext cx="976934"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Service</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4" name="文本框 3"/>
          <p:cNvSpPr txBox="1"/>
          <p:nvPr/>
        </p:nvSpPr>
        <p:spPr>
          <a:xfrm>
            <a:off x="242646" y="1283492"/>
            <a:ext cx="1032655" cy="276999"/>
          </a:xfrm>
          <a:prstGeom prst="rect">
            <a:avLst/>
          </a:prstGeom>
          <a:noFill/>
        </p:spPr>
        <p:txBody>
          <a:bodyPr wrap="none" rtlCol="0">
            <a:spAutoFit/>
          </a:bodyPr>
          <a:lstStyle/>
          <a:p>
            <a:r>
              <a:rPr lang="en-US" altLang="zh-CN" sz="1200" dirty="0" smtClean="0"/>
              <a:t>4</a:t>
            </a:r>
            <a:r>
              <a:rPr lang="zh-CN" altLang="en-US" sz="1200" dirty="0" smtClean="0"/>
              <a:t>、停止服务</a:t>
            </a:r>
          </a:p>
        </p:txBody>
      </p:sp>
      <p:sp>
        <p:nvSpPr>
          <p:cNvPr id="9" name="矩形 8"/>
          <p:cNvSpPr/>
          <p:nvPr/>
        </p:nvSpPr>
        <p:spPr>
          <a:xfrm>
            <a:off x="305942" y="2472917"/>
            <a:ext cx="8553236" cy="1846659"/>
          </a:xfrm>
          <a:prstGeom prst="rect">
            <a:avLst/>
          </a:prstGeom>
        </p:spPr>
        <p:txBody>
          <a:bodyPr wrap="square">
            <a:spAutoFit/>
          </a:bodyPr>
          <a:lstStyle/>
          <a:p>
            <a:r>
              <a:rPr lang="zh-CN" altLang="en-US" dirty="0" smtClean="0">
                <a:solidFill>
                  <a:srgbClr val="FF0000"/>
                </a:solidFill>
              </a:rPr>
              <a:t>注意：</a:t>
            </a:r>
            <a:endParaRPr lang="en-US" altLang="zh-CN" dirty="0" smtClean="0">
              <a:solidFill>
                <a:srgbClr val="FF0000"/>
              </a:solidFill>
            </a:endParaRPr>
          </a:p>
          <a:p>
            <a:pPr marL="171450" indent="-171450">
              <a:buFont typeface="Arial" panose="020B0604020202020204" pitchFamily="34" charset="0"/>
              <a:buChar char="•"/>
            </a:pPr>
            <a:r>
              <a:rPr lang="zh-CN" altLang="en-US" sz="1200" dirty="0" smtClean="0"/>
              <a:t>在</a:t>
            </a:r>
            <a:r>
              <a:rPr lang="zh-CN" altLang="en-US" sz="1200" dirty="0"/>
              <a:t>注册服务的时候，为了将</a:t>
            </a:r>
            <a:r>
              <a:rPr lang="en-US" altLang="zh-CN" sz="1200" dirty="0"/>
              <a:t>service</a:t>
            </a:r>
            <a:r>
              <a:rPr lang="zh-CN" altLang="en-US" sz="1200" dirty="0"/>
              <a:t>纳入编译系统，必须在</a:t>
            </a:r>
            <a:r>
              <a:rPr lang="en-US" altLang="zh-CN" sz="1200" dirty="0"/>
              <a:t>AndroidMainfest.xml</a:t>
            </a:r>
            <a:r>
              <a:rPr lang="zh-CN" altLang="en-US" sz="1200" dirty="0"/>
              <a:t>中对</a:t>
            </a:r>
            <a:r>
              <a:rPr lang="en-US" altLang="zh-CN" sz="1200" dirty="0"/>
              <a:t>Service</a:t>
            </a:r>
            <a:r>
              <a:rPr lang="zh-CN" altLang="en-US" sz="1200" dirty="0"/>
              <a:t>进行显式声明。</a:t>
            </a:r>
          </a:p>
          <a:p>
            <a:pPr marL="171450" indent="-171450">
              <a:buFont typeface="Arial" panose="020B0604020202020204" pitchFamily="34" charset="0"/>
              <a:buChar char="•"/>
            </a:pPr>
            <a:r>
              <a:rPr lang="zh-CN" altLang="en-US" sz="1200" dirty="0" smtClean="0"/>
              <a:t>计算</a:t>
            </a:r>
            <a:r>
              <a:rPr lang="zh-CN" altLang="en-US" sz="1200" dirty="0"/>
              <a:t>量较大的又不是</a:t>
            </a:r>
            <a:r>
              <a:rPr lang="en-US" altLang="zh-CN" sz="1200" dirty="0"/>
              <a:t>UI</a:t>
            </a:r>
            <a:r>
              <a:rPr lang="zh-CN" altLang="en-US" sz="1200" dirty="0"/>
              <a:t>层的工作的话，可以选择放置在</a:t>
            </a:r>
            <a:r>
              <a:rPr lang="en-US" altLang="zh-CN" sz="1200" dirty="0"/>
              <a:t>Service</a:t>
            </a:r>
            <a:r>
              <a:rPr lang="zh-CN" altLang="en-US" sz="1200" dirty="0"/>
              <a:t>中进行工作。</a:t>
            </a:r>
          </a:p>
          <a:p>
            <a:pPr marL="171450" indent="-171450">
              <a:buFont typeface="Arial" panose="020B0604020202020204" pitchFamily="34" charset="0"/>
              <a:buChar char="•"/>
            </a:pPr>
            <a:r>
              <a:rPr lang="zh-CN" altLang="en-US" sz="1200" dirty="0" smtClean="0"/>
              <a:t>通过</a:t>
            </a:r>
            <a:r>
              <a:rPr lang="zh-CN" altLang="en-US" sz="1200" dirty="0"/>
              <a:t>开发文档你会发现，</a:t>
            </a:r>
            <a:r>
              <a:rPr lang="en-US" altLang="zh-CN" sz="1200" dirty="0"/>
              <a:t>Android</a:t>
            </a:r>
            <a:r>
              <a:rPr lang="zh-CN" altLang="en-US" sz="1200" dirty="0"/>
              <a:t>中的</a:t>
            </a:r>
            <a:r>
              <a:rPr lang="en-US" altLang="zh-CN" sz="1200" dirty="0"/>
              <a:t>Service</a:t>
            </a:r>
            <a:r>
              <a:rPr lang="zh-CN" altLang="en-US" sz="1200" dirty="0"/>
              <a:t>与宿主（调用者）在同一线程，而不是专门起一条线程，这意味着，如果你的服务要</a:t>
            </a:r>
            <a:r>
              <a:rPr lang="en-US" altLang="zh-CN" sz="1200" dirty="0"/>
              <a:t>CPU</a:t>
            </a:r>
            <a:r>
              <a:rPr lang="zh-CN" altLang="en-US" sz="1200" dirty="0"/>
              <a:t>密集型操作（如：</a:t>
            </a:r>
            <a:r>
              <a:rPr lang="en-US" altLang="zh-CN" sz="1200" dirty="0"/>
              <a:t>MP3</a:t>
            </a:r>
            <a:r>
              <a:rPr lang="zh-CN" altLang="en-US" sz="1200" dirty="0"/>
              <a:t>播放）或则阻塞操作（如网络）时，必须产生它自己的线程来完成这个工作，否则会造成线程阻塞。在</a:t>
            </a:r>
            <a:r>
              <a:rPr lang="en-US" altLang="zh-CN" sz="1200" dirty="0"/>
              <a:t>Service</a:t>
            </a:r>
            <a:r>
              <a:rPr lang="zh-CN" altLang="en-US" sz="1200" dirty="0"/>
              <a:t>的子类里面，</a:t>
            </a:r>
            <a:r>
              <a:rPr lang="en-US" altLang="zh-CN" sz="1200" dirty="0" err="1"/>
              <a:t>IntentService</a:t>
            </a:r>
            <a:r>
              <a:rPr lang="zh-CN" altLang="en-US" sz="1200" dirty="0"/>
              <a:t>类服务可以作为一个标准的实施，它的工作有其自己的线程。</a:t>
            </a:r>
          </a:p>
          <a:p>
            <a:pPr marL="171450" indent="-171450">
              <a:buFont typeface="Arial" panose="020B0604020202020204" pitchFamily="34" charset="0"/>
              <a:buChar char="•"/>
            </a:pPr>
            <a:r>
              <a:rPr lang="zh-CN" altLang="en-US" sz="1200" dirty="0" smtClean="0"/>
              <a:t>如果</a:t>
            </a:r>
            <a:r>
              <a:rPr lang="zh-CN" altLang="en-US" sz="1200" dirty="0"/>
              <a:t>在使用</a:t>
            </a:r>
            <a:r>
              <a:rPr lang="en-US" altLang="zh-CN" sz="1200" dirty="0"/>
              <a:t>Service</a:t>
            </a:r>
            <a:r>
              <a:rPr lang="zh-CN" altLang="en-US" sz="1200" dirty="0"/>
              <a:t>的时候又使用了广播接收器配合工作，广播如果是动态注册的话，在服务停止的时候记得调用</a:t>
            </a:r>
            <a:r>
              <a:rPr lang="en-US" altLang="zh-CN" sz="1200" dirty="0" err="1"/>
              <a:t>unregisterReceiver</a:t>
            </a:r>
            <a:r>
              <a:rPr lang="en-US" altLang="zh-CN" sz="1200" dirty="0"/>
              <a:t>(receiver);</a:t>
            </a:r>
            <a:r>
              <a:rPr lang="zh-CN" altLang="en-US" sz="1200" dirty="0"/>
              <a:t>这个方法来注销掉接收器</a:t>
            </a:r>
            <a:r>
              <a:rPr lang="en-US" altLang="zh-CN" sz="1200" dirty="0"/>
              <a:t> </a:t>
            </a:r>
          </a:p>
          <a:p>
            <a:endParaRPr lang="zh-CN" altLang="en-US" sz="1200" b="0" i="0" dirty="0">
              <a:solidFill>
                <a:srgbClr val="000000"/>
              </a:solidFill>
              <a:effectLst/>
              <a:latin typeface="Arial" panose="020B0604020202020204" pitchFamily="34" charset="0"/>
            </a:endParaRPr>
          </a:p>
        </p:txBody>
      </p:sp>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454934" y="1567968"/>
            <a:ext cx="8627817" cy="646426"/>
          </a:xfrm>
          <a:prstGeom prst="rect">
            <a:avLst/>
          </a:prstGeom>
        </p:spPr>
      </p:pic>
    </p:spTree>
    <p:extLst>
      <p:ext uri="{BB962C8B-B14F-4D97-AF65-F5344CB8AC3E}">
        <p14:creationId xmlns:p14="http://schemas.microsoft.com/office/powerpoint/2010/main" val="194239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857883"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17566" y="771925"/>
            <a:ext cx="2069286" cy="369332"/>
          </a:xfrm>
          <a:prstGeom prst="rect">
            <a:avLst/>
          </a:prstGeom>
          <a:noFill/>
        </p:spPr>
        <p:txBody>
          <a:bodyPr wrap="square" rtlCol="0">
            <a:spAutoFit/>
          </a:bodyPr>
          <a:lstStyle/>
          <a:p>
            <a:r>
              <a:rPr lang="en-US" altLang="zh-CN" dirty="0" err="1" smtClean="0">
                <a:solidFill>
                  <a:schemeClr val="tx1">
                    <a:lumMod val="65000"/>
                    <a:lumOff val="35000"/>
                  </a:schemeClr>
                </a:solidFill>
                <a:latin typeface="微软雅黑" pitchFamily="34" charset="-122"/>
                <a:ea typeface="微软雅黑" pitchFamily="34" charset="-122"/>
              </a:rPr>
              <a:t>ContentProvider</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9" name="矩形 8"/>
          <p:cNvSpPr/>
          <p:nvPr/>
        </p:nvSpPr>
        <p:spPr>
          <a:xfrm>
            <a:off x="291175" y="1837467"/>
            <a:ext cx="8553236" cy="1477328"/>
          </a:xfrm>
          <a:prstGeom prst="rect">
            <a:avLst/>
          </a:prstGeom>
        </p:spPr>
        <p:txBody>
          <a:bodyPr wrap="square">
            <a:spAutoFit/>
          </a:bodyPr>
          <a:lstStyle/>
          <a:p>
            <a:r>
              <a:rPr lang="en-US" altLang="zh-CN" dirty="0" smtClean="0"/>
              <a:t>Content Provider</a:t>
            </a:r>
            <a:r>
              <a:rPr lang="zh-CN" altLang="en-US" dirty="0" smtClean="0"/>
              <a:t>提供了一种基于使用</a:t>
            </a:r>
            <a:r>
              <a:rPr lang="en-US" altLang="zh-CN" dirty="0" smtClean="0"/>
              <a:t>content://</a:t>
            </a:r>
            <a:r>
              <a:rPr lang="zh-CN" altLang="en-US" dirty="0" smtClean="0"/>
              <a:t>模式的简单</a:t>
            </a:r>
            <a:r>
              <a:rPr lang="en-US" altLang="zh-CN" dirty="0" smtClean="0"/>
              <a:t>URI</a:t>
            </a:r>
            <a:r>
              <a:rPr lang="zh-CN" altLang="en-US" dirty="0" smtClean="0"/>
              <a:t>寻址模型来发布和使用数据库的接口。它们允许将应用层从底层数据层中分离，通过抽象底层数据源使应用程序不必依赖于某个数据源。</a:t>
            </a:r>
            <a:endParaRPr lang="en-US" altLang="zh-CN" dirty="0" smtClean="0"/>
          </a:p>
          <a:p>
            <a:r>
              <a:rPr lang="zh-CN" altLang="en-US" dirty="0" smtClean="0"/>
              <a:t>通过发布自己的</a:t>
            </a:r>
            <a:r>
              <a:rPr lang="en-US" altLang="zh-CN" dirty="0" smtClean="0"/>
              <a:t>Content Provider</a:t>
            </a:r>
            <a:r>
              <a:rPr lang="zh-CN" altLang="en-US" dirty="0" smtClean="0"/>
              <a:t>，你和其他开发人员就能够在新的应用程序中合并和扩展你的数据。</a:t>
            </a:r>
            <a:endParaRPr lang="en-US" altLang="zh-CN" dirty="0" smtClean="0"/>
          </a:p>
        </p:txBody>
      </p:sp>
    </p:spTree>
    <p:extLst>
      <p:ext uri="{BB962C8B-B14F-4D97-AF65-F5344CB8AC3E}">
        <p14:creationId xmlns:p14="http://schemas.microsoft.com/office/powerpoint/2010/main" val="3870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857883"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17566" y="771925"/>
            <a:ext cx="2069286" cy="369332"/>
          </a:xfrm>
          <a:prstGeom prst="rect">
            <a:avLst/>
          </a:prstGeom>
          <a:noFill/>
        </p:spPr>
        <p:txBody>
          <a:bodyPr wrap="square" rtlCol="0">
            <a:spAutoFit/>
          </a:bodyPr>
          <a:lstStyle/>
          <a:p>
            <a:r>
              <a:rPr lang="en-US" altLang="zh-CN" dirty="0" err="1" smtClean="0">
                <a:solidFill>
                  <a:schemeClr val="tx1">
                    <a:lumMod val="65000"/>
                    <a:lumOff val="35000"/>
                  </a:schemeClr>
                </a:solidFill>
                <a:latin typeface="微软雅黑" pitchFamily="34" charset="-122"/>
                <a:ea typeface="微软雅黑" pitchFamily="34" charset="-122"/>
              </a:rPr>
              <a:t>ContentProvider</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9" name="矩形 8"/>
          <p:cNvSpPr/>
          <p:nvPr/>
        </p:nvSpPr>
        <p:spPr>
          <a:xfrm>
            <a:off x="291175" y="1837467"/>
            <a:ext cx="8553236" cy="1477328"/>
          </a:xfrm>
          <a:prstGeom prst="rect">
            <a:avLst/>
          </a:prstGeom>
        </p:spPr>
        <p:txBody>
          <a:bodyPr wrap="square">
            <a:spAutoFit/>
          </a:bodyPr>
          <a:lstStyle/>
          <a:p>
            <a:r>
              <a:rPr lang="en-US" altLang="zh-CN" dirty="0" smtClean="0"/>
              <a:t>Content Provider</a:t>
            </a:r>
            <a:r>
              <a:rPr lang="zh-CN" altLang="en-US" dirty="0" smtClean="0"/>
              <a:t>提供了一种基于使用</a:t>
            </a:r>
            <a:r>
              <a:rPr lang="en-US" altLang="zh-CN" dirty="0" smtClean="0"/>
              <a:t>content://</a:t>
            </a:r>
            <a:r>
              <a:rPr lang="zh-CN" altLang="en-US" dirty="0" smtClean="0"/>
              <a:t>模式的简单</a:t>
            </a:r>
            <a:r>
              <a:rPr lang="en-US" altLang="zh-CN" dirty="0" smtClean="0"/>
              <a:t>URI</a:t>
            </a:r>
            <a:r>
              <a:rPr lang="zh-CN" altLang="en-US" dirty="0" smtClean="0"/>
              <a:t>寻址模型来发布和使用数据库的接口。它们允许将应用层从底层数据层中分离，通过抽象底层数据源使应用程序不必依赖于某个数据源。</a:t>
            </a:r>
            <a:endParaRPr lang="en-US" altLang="zh-CN" dirty="0" smtClean="0"/>
          </a:p>
          <a:p>
            <a:r>
              <a:rPr lang="zh-CN" altLang="en-US" dirty="0" smtClean="0"/>
              <a:t>通过发布自己的</a:t>
            </a:r>
            <a:r>
              <a:rPr lang="en-US" altLang="zh-CN" dirty="0" smtClean="0"/>
              <a:t>Content Provider</a:t>
            </a:r>
            <a:r>
              <a:rPr lang="zh-CN" altLang="en-US" dirty="0" smtClean="0"/>
              <a:t>，你和其他开发人员就能够在新的应用程序中合并和扩展你的数据。</a:t>
            </a:r>
            <a:endParaRPr lang="en-US" altLang="zh-CN" dirty="0" smtClean="0"/>
          </a:p>
        </p:txBody>
      </p:sp>
    </p:spTree>
    <p:extLst>
      <p:ext uri="{BB962C8B-B14F-4D97-AF65-F5344CB8AC3E}">
        <p14:creationId xmlns:p14="http://schemas.microsoft.com/office/powerpoint/2010/main" val="148861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857883"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17566" y="771925"/>
            <a:ext cx="2069286" cy="369332"/>
          </a:xfrm>
          <a:prstGeom prst="rect">
            <a:avLst/>
          </a:prstGeom>
          <a:noFill/>
        </p:spPr>
        <p:txBody>
          <a:bodyPr wrap="square" rtlCol="0">
            <a:spAutoFit/>
          </a:bodyPr>
          <a:lstStyle/>
          <a:p>
            <a:pPr algn="ctr"/>
            <a:r>
              <a:rPr lang="en-US" altLang="zh-CN" dirty="0" err="1">
                <a:solidFill>
                  <a:schemeClr val="tx1">
                    <a:lumMod val="65000"/>
                    <a:lumOff val="35000"/>
                  </a:schemeClr>
                </a:solidFill>
                <a:latin typeface="微软雅黑" pitchFamily="34" charset="-122"/>
                <a:ea typeface="微软雅黑" pitchFamily="34" charset="-122"/>
              </a:rPr>
              <a:t>LinearLayout</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9" name="矩形 8"/>
          <p:cNvSpPr/>
          <p:nvPr/>
        </p:nvSpPr>
        <p:spPr>
          <a:xfrm>
            <a:off x="291175" y="1339233"/>
            <a:ext cx="8553236" cy="2800767"/>
          </a:xfrm>
          <a:prstGeom prst="rect">
            <a:avLst/>
          </a:prstGeom>
        </p:spPr>
        <p:txBody>
          <a:bodyPr wrap="square">
            <a:spAutoFit/>
          </a:bodyPr>
          <a:lstStyle/>
          <a:p>
            <a:r>
              <a:rPr lang="en-US" altLang="zh-CN" sz="1600" dirty="0" err="1" smtClean="0"/>
              <a:t>LinearLayout</a:t>
            </a:r>
            <a:r>
              <a:rPr lang="zh-CN" altLang="en-US" sz="1600" dirty="0" smtClean="0"/>
              <a:t>：线性布局。按照</a:t>
            </a:r>
            <a:r>
              <a:rPr lang="zh-CN" altLang="en-US" sz="1600" dirty="0"/>
              <a:t>垂直或者水平的顺序依次排列子元素，每一个子元素都位于前一个元素之后。如果是垂直排列，那么将是一个</a:t>
            </a:r>
            <a:r>
              <a:rPr lang="en-US" altLang="zh-CN" sz="1600" dirty="0"/>
              <a:t>N</a:t>
            </a:r>
            <a:r>
              <a:rPr lang="zh-CN" altLang="en-US" sz="1600" dirty="0"/>
              <a:t>行单列的结构，每一行只会有一个元素，而不论这个元素的宽度为多少；如果是水平排列，那么将是一个单行</a:t>
            </a:r>
            <a:r>
              <a:rPr lang="en-US" altLang="zh-CN" sz="1600" dirty="0"/>
              <a:t>N</a:t>
            </a:r>
            <a:r>
              <a:rPr lang="zh-CN" altLang="en-US" sz="1600" dirty="0"/>
              <a:t>列的结构。如果搭建两行两列的结构，通常的方式是先垂直排列两个元素，每一个元素里再包含一个</a:t>
            </a:r>
            <a:r>
              <a:rPr lang="en-US" altLang="zh-CN" sz="1600" dirty="0" err="1"/>
              <a:t>LinearLayout</a:t>
            </a:r>
            <a:r>
              <a:rPr lang="zh-CN" altLang="en-US" sz="1600" dirty="0"/>
              <a:t>进行水平排列。</a:t>
            </a:r>
          </a:p>
          <a:p>
            <a:r>
              <a:rPr lang="zh-CN" altLang="en-US" sz="1600" dirty="0"/>
              <a:t>　　</a:t>
            </a:r>
            <a:r>
              <a:rPr lang="en-US" altLang="zh-CN" sz="1600" dirty="0" err="1"/>
              <a:t>LinearLayout</a:t>
            </a:r>
            <a:r>
              <a:rPr lang="zh-CN" altLang="en-US" sz="1600" dirty="0"/>
              <a:t>中的子元素属性</a:t>
            </a:r>
            <a:r>
              <a:rPr lang="en-US" altLang="zh-CN" sz="1600" dirty="0" err="1"/>
              <a:t>android:layout_weight</a:t>
            </a:r>
            <a:r>
              <a:rPr lang="zh-CN" altLang="en-US" sz="1600" dirty="0"/>
              <a:t>生效，它用于描述该子元素在剩余空间中占有的大小比例。加入一行只有一个文本框，那么它的默认值就为</a:t>
            </a:r>
            <a:r>
              <a:rPr lang="en-US" altLang="zh-CN" sz="1600" dirty="0"/>
              <a:t>0</a:t>
            </a:r>
            <a:r>
              <a:rPr lang="zh-CN" altLang="en-US" sz="1600" dirty="0"/>
              <a:t>，如果一行中有两个等长的文本框，那么他们的</a:t>
            </a:r>
            <a:r>
              <a:rPr lang="en-US" altLang="zh-CN" sz="1600" dirty="0" err="1"/>
              <a:t>android:layout_weight</a:t>
            </a:r>
            <a:r>
              <a:rPr lang="zh-CN" altLang="en-US" sz="1600" dirty="0"/>
              <a:t>值可以是同为</a:t>
            </a:r>
            <a:r>
              <a:rPr lang="en-US" altLang="zh-CN" sz="1600" dirty="0"/>
              <a:t>1</a:t>
            </a:r>
            <a:r>
              <a:rPr lang="zh-CN" altLang="en-US" sz="1600" dirty="0"/>
              <a:t>。如果一行中有两个不等长的文本框，那么他们的</a:t>
            </a:r>
            <a:r>
              <a:rPr lang="en-US" altLang="zh-CN" sz="1600" dirty="0" err="1"/>
              <a:t>android:layout_weight</a:t>
            </a:r>
            <a:r>
              <a:rPr lang="zh-CN" altLang="en-US" sz="1600" dirty="0"/>
              <a:t>值分别为</a:t>
            </a:r>
            <a:r>
              <a:rPr lang="en-US" altLang="zh-CN" sz="1600" dirty="0"/>
              <a:t>1</a:t>
            </a:r>
            <a:r>
              <a:rPr lang="zh-CN" altLang="en-US" sz="1600" dirty="0"/>
              <a:t>和</a:t>
            </a:r>
            <a:r>
              <a:rPr lang="en-US" altLang="zh-CN" sz="1600" dirty="0"/>
              <a:t>2</a:t>
            </a:r>
            <a:r>
              <a:rPr lang="zh-CN" altLang="en-US" sz="1600" dirty="0"/>
              <a:t>，那么第一个文本框将占据剩余空间的三分之二，第二个文本框将占据剩余空间中的三分之一。</a:t>
            </a:r>
            <a:r>
              <a:rPr lang="en-US" altLang="zh-CN" sz="1600" dirty="0" err="1"/>
              <a:t>android:layout_weight</a:t>
            </a:r>
            <a:r>
              <a:rPr lang="zh-CN" altLang="en-US" sz="1600" dirty="0"/>
              <a:t>遵循数值越小，重要度越高的原则。</a:t>
            </a:r>
          </a:p>
        </p:txBody>
      </p:sp>
    </p:spTree>
    <p:extLst>
      <p:ext uri="{BB962C8B-B14F-4D97-AF65-F5344CB8AC3E}">
        <p14:creationId xmlns:p14="http://schemas.microsoft.com/office/powerpoint/2010/main" val="261709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857883"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17566" y="771925"/>
            <a:ext cx="2069286" cy="369332"/>
          </a:xfrm>
          <a:prstGeom prst="rect">
            <a:avLst/>
          </a:prstGeom>
          <a:noFill/>
        </p:spPr>
        <p:txBody>
          <a:bodyPr wrap="square" rtlCol="0">
            <a:spAutoFit/>
          </a:bodyPr>
          <a:lstStyle/>
          <a:p>
            <a:pPr algn="ctr"/>
            <a:r>
              <a:rPr lang="en-US" altLang="zh-CN" dirty="0" err="1">
                <a:solidFill>
                  <a:schemeClr val="tx1">
                    <a:lumMod val="65000"/>
                    <a:lumOff val="35000"/>
                  </a:schemeClr>
                </a:solidFill>
                <a:latin typeface="微软雅黑" pitchFamily="34" charset="-122"/>
                <a:ea typeface="微软雅黑" pitchFamily="34" charset="-122"/>
              </a:rPr>
              <a:t>FrameLayout</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9" name="矩形 8"/>
          <p:cNvSpPr/>
          <p:nvPr/>
        </p:nvSpPr>
        <p:spPr>
          <a:xfrm>
            <a:off x="291175" y="1339233"/>
            <a:ext cx="8553236" cy="1323439"/>
          </a:xfrm>
          <a:prstGeom prst="rect">
            <a:avLst/>
          </a:prstGeom>
        </p:spPr>
        <p:txBody>
          <a:bodyPr wrap="square">
            <a:spAutoFit/>
          </a:bodyPr>
          <a:lstStyle/>
          <a:p>
            <a:r>
              <a:rPr lang="en-US" altLang="zh-CN" sz="1600" dirty="0" err="1" smtClean="0"/>
              <a:t>FrameLayout</a:t>
            </a:r>
            <a:r>
              <a:rPr lang="zh-CN" altLang="en-US" sz="1600" dirty="0" smtClean="0"/>
              <a:t>：帧布局。是</a:t>
            </a:r>
            <a:r>
              <a:rPr lang="zh-CN" altLang="en-US" sz="1600" dirty="0"/>
              <a:t>五大布局中最简单的一个布局，在这个布局中，整个界面被当成一块空白备用区域，所有的子元素都不能被指定放置的位置，它们统统放于这块区域的左上角，并且后面的子元素直接覆盖在前面的子元素之上，将前面的子元素部分和全部遮挡。显示效果如下，第一个</a:t>
            </a:r>
            <a:r>
              <a:rPr lang="en-US" altLang="zh-CN" sz="1600" dirty="0" err="1"/>
              <a:t>TextView</a:t>
            </a:r>
            <a:r>
              <a:rPr lang="zh-CN" altLang="en-US" sz="1600" dirty="0"/>
              <a:t>被第二个</a:t>
            </a:r>
            <a:r>
              <a:rPr lang="en-US" altLang="zh-CN" sz="1600" dirty="0" err="1"/>
              <a:t>TextView</a:t>
            </a:r>
            <a:r>
              <a:rPr lang="zh-CN" altLang="en-US" sz="1600" dirty="0"/>
              <a:t>完全遮挡，第三个</a:t>
            </a:r>
            <a:r>
              <a:rPr lang="en-US" altLang="zh-CN" sz="1600" dirty="0" err="1"/>
              <a:t>TextView</a:t>
            </a:r>
            <a:r>
              <a:rPr lang="zh-CN" altLang="en-US" sz="1600" dirty="0"/>
              <a:t>遮挡了第二个</a:t>
            </a:r>
            <a:r>
              <a:rPr lang="en-US" altLang="zh-CN" sz="1600" dirty="0" err="1"/>
              <a:t>TextView</a:t>
            </a:r>
            <a:r>
              <a:rPr lang="zh-CN" altLang="en-US" sz="1600" dirty="0"/>
              <a:t>的部分位置。</a:t>
            </a:r>
          </a:p>
        </p:txBody>
      </p:sp>
    </p:spTree>
    <p:extLst>
      <p:ext uri="{BB962C8B-B14F-4D97-AF65-F5344CB8AC3E}">
        <p14:creationId xmlns:p14="http://schemas.microsoft.com/office/powerpoint/2010/main" val="129094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857883"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17566" y="771925"/>
            <a:ext cx="2069286" cy="369332"/>
          </a:xfrm>
          <a:prstGeom prst="rect">
            <a:avLst/>
          </a:prstGeom>
          <a:noFill/>
        </p:spPr>
        <p:txBody>
          <a:bodyPr wrap="square" rtlCol="0">
            <a:spAutoFit/>
          </a:bodyPr>
          <a:lstStyle/>
          <a:p>
            <a:pPr algn="ctr"/>
            <a:r>
              <a:rPr lang="en-US" altLang="zh-CN" dirty="0" err="1">
                <a:solidFill>
                  <a:schemeClr val="tx1">
                    <a:lumMod val="65000"/>
                    <a:lumOff val="35000"/>
                  </a:schemeClr>
                </a:solidFill>
                <a:latin typeface="微软雅黑" pitchFamily="34" charset="-122"/>
                <a:ea typeface="微软雅黑" pitchFamily="34" charset="-122"/>
              </a:rPr>
              <a:t>AbsoluteLayout</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9" name="矩形 8"/>
          <p:cNvSpPr/>
          <p:nvPr/>
        </p:nvSpPr>
        <p:spPr>
          <a:xfrm>
            <a:off x="291175" y="1339233"/>
            <a:ext cx="8553236" cy="2308324"/>
          </a:xfrm>
          <a:prstGeom prst="rect">
            <a:avLst/>
          </a:prstGeom>
        </p:spPr>
        <p:txBody>
          <a:bodyPr wrap="square">
            <a:spAutoFit/>
          </a:bodyPr>
          <a:lstStyle/>
          <a:p>
            <a:r>
              <a:rPr lang="en-US" altLang="zh-CN" sz="1600" dirty="0" err="1"/>
              <a:t>AbsoluteLayout</a:t>
            </a:r>
            <a:r>
              <a:rPr lang="zh-CN" altLang="en-US" sz="1600" dirty="0"/>
              <a:t>是绝对位置布局。在此布局中的子元素的</a:t>
            </a:r>
            <a:r>
              <a:rPr lang="en-US" altLang="zh-CN" sz="1600" dirty="0" err="1"/>
              <a:t>android:layout_x</a:t>
            </a:r>
            <a:r>
              <a:rPr lang="zh-CN" altLang="en-US" sz="1600" dirty="0"/>
              <a:t>和</a:t>
            </a:r>
            <a:r>
              <a:rPr lang="en-US" altLang="zh-CN" sz="1600" dirty="0" err="1"/>
              <a:t>android:layout_y</a:t>
            </a:r>
            <a:r>
              <a:rPr lang="zh-CN" altLang="en-US" sz="1600" dirty="0"/>
              <a:t>属性将生效，用于描述该子元素的坐标位置。屏幕左上角为坐标原点（</a:t>
            </a:r>
            <a:r>
              <a:rPr lang="en-US" altLang="zh-CN" sz="1600" dirty="0"/>
              <a:t>0,0</a:t>
            </a:r>
            <a:r>
              <a:rPr lang="zh-CN" altLang="en-US" sz="1600" dirty="0"/>
              <a:t>），第一个</a:t>
            </a:r>
            <a:r>
              <a:rPr lang="en-US" altLang="zh-CN" sz="1600" dirty="0"/>
              <a:t>0</a:t>
            </a:r>
            <a:r>
              <a:rPr lang="zh-CN" altLang="en-US" sz="1600" dirty="0"/>
              <a:t>代表横坐标，向右移动此值增大，第二个</a:t>
            </a:r>
            <a:r>
              <a:rPr lang="en-US" altLang="zh-CN" sz="1600" dirty="0"/>
              <a:t>0</a:t>
            </a:r>
            <a:r>
              <a:rPr lang="zh-CN" altLang="en-US" sz="1600" dirty="0"/>
              <a:t>代表纵坐标，向下移动，此值增大。在此布局中的子元素可以相互重叠。在实际开发中，通常不采用此布局格式，因为它的界面代码过于刚性，以至于有可能不能很好的适配各种终端</a:t>
            </a:r>
            <a:r>
              <a:rPr lang="zh-CN" altLang="en-US" sz="1600" dirty="0" smtClean="0"/>
              <a:t>。</a:t>
            </a:r>
            <a:r>
              <a:rPr lang="en-US" altLang="zh-CN" sz="1600" dirty="0" err="1"/>
              <a:t>AbsoluteLayout</a:t>
            </a:r>
            <a:r>
              <a:rPr lang="zh-CN" altLang="en-US" sz="1600" dirty="0"/>
              <a:t>是绝对位置布局。在此布局中的子元素的</a:t>
            </a:r>
            <a:r>
              <a:rPr lang="en-US" altLang="zh-CN" sz="1600" dirty="0" err="1"/>
              <a:t>android:layout_x</a:t>
            </a:r>
            <a:r>
              <a:rPr lang="zh-CN" altLang="en-US" sz="1600" dirty="0"/>
              <a:t>和</a:t>
            </a:r>
            <a:r>
              <a:rPr lang="en-US" altLang="zh-CN" sz="1600" dirty="0" err="1"/>
              <a:t>android:layout_y</a:t>
            </a:r>
            <a:r>
              <a:rPr lang="zh-CN" altLang="en-US" sz="1600" dirty="0"/>
              <a:t>属性将生效，用于描述该子元素的坐标位置。屏幕左上角为坐标原点（</a:t>
            </a:r>
            <a:r>
              <a:rPr lang="en-US" altLang="zh-CN" sz="1600" dirty="0"/>
              <a:t>0,0</a:t>
            </a:r>
            <a:r>
              <a:rPr lang="zh-CN" altLang="en-US" sz="1600" dirty="0"/>
              <a:t>），第一个</a:t>
            </a:r>
            <a:r>
              <a:rPr lang="en-US" altLang="zh-CN" sz="1600" dirty="0"/>
              <a:t>0</a:t>
            </a:r>
            <a:r>
              <a:rPr lang="zh-CN" altLang="en-US" sz="1600" dirty="0"/>
              <a:t>代表横坐标，向右移动此值增大，第二个</a:t>
            </a:r>
            <a:r>
              <a:rPr lang="en-US" altLang="zh-CN" sz="1600" dirty="0"/>
              <a:t>0</a:t>
            </a:r>
            <a:r>
              <a:rPr lang="zh-CN" altLang="en-US" sz="1600" dirty="0"/>
              <a:t>代表纵坐标，向下移动，此值增大。在此布局中的子元素可以相互重叠。在实际开发中，通常不采用此布局格式，因为它的界面代码过于刚性，以至于有可能不能很好的适配各种终端。</a:t>
            </a:r>
          </a:p>
        </p:txBody>
      </p:sp>
    </p:spTree>
    <p:extLst>
      <p:ext uri="{BB962C8B-B14F-4D97-AF65-F5344CB8AC3E}">
        <p14:creationId xmlns:p14="http://schemas.microsoft.com/office/powerpoint/2010/main" val="217372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857883"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17566" y="771925"/>
            <a:ext cx="2069286" cy="369332"/>
          </a:xfrm>
          <a:prstGeom prst="rect">
            <a:avLst/>
          </a:prstGeom>
          <a:noFill/>
        </p:spPr>
        <p:txBody>
          <a:bodyPr wrap="square" rtlCol="0">
            <a:spAutoFit/>
          </a:bodyPr>
          <a:lstStyle/>
          <a:p>
            <a:pPr algn="ctr"/>
            <a:r>
              <a:rPr lang="en-US" altLang="zh-CN" dirty="0" err="1">
                <a:solidFill>
                  <a:schemeClr val="tx1">
                    <a:lumMod val="65000"/>
                    <a:lumOff val="35000"/>
                  </a:schemeClr>
                </a:solidFill>
                <a:latin typeface="微软雅黑" pitchFamily="34" charset="-122"/>
                <a:ea typeface="微软雅黑" pitchFamily="34" charset="-122"/>
              </a:rPr>
              <a:t>RelativeLayout</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9" name="矩形 8"/>
          <p:cNvSpPr/>
          <p:nvPr/>
        </p:nvSpPr>
        <p:spPr>
          <a:xfrm>
            <a:off x="291175" y="1339233"/>
            <a:ext cx="8553236" cy="1569660"/>
          </a:xfrm>
          <a:prstGeom prst="rect">
            <a:avLst/>
          </a:prstGeom>
        </p:spPr>
        <p:txBody>
          <a:bodyPr wrap="square">
            <a:spAutoFit/>
          </a:bodyPr>
          <a:lstStyle/>
          <a:p>
            <a:r>
              <a:rPr lang="en-US" altLang="zh-CN" sz="1600" dirty="0" err="1" smtClean="0"/>
              <a:t>RelativeLayout</a:t>
            </a:r>
            <a:r>
              <a:rPr lang="zh-CN" altLang="en-US" sz="1600" dirty="0" smtClean="0"/>
              <a:t>：相对布局。按照</a:t>
            </a:r>
            <a:r>
              <a:rPr lang="zh-CN" altLang="en-US" sz="1600" dirty="0"/>
              <a:t>各子元素之间的位置关系完成布局。在此布局中的子元素里与位置相关的属性将生效。例如</a:t>
            </a:r>
            <a:r>
              <a:rPr lang="en-US" altLang="zh-CN" sz="1600" dirty="0"/>
              <a:t>android</a:t>
            </a:r>
            <a:r>
              <a:rPr lang="zh-CN" altLang="en-US" sz="1600" dirty="0"/>
              <a:t>：</a:t>
            </a:r>
            <a:r>
              <a:rPr lang="en-US" altLang="zh-CN" sz="1600" dirty="0" err="1"/>
              <a:t>layout_below</a:t>
            </a:r>
            <a:r>
              <a:rPr lang="en-US" altLang="zh-CN" sz="1600" dirty="0"/>
              <a:t>, </a:t>
            </a:r>
            <a:r>
              <a:rPr lang="en-US" altLang="zh-CN" sz="1600" dirty="0" err="1"/>
              <a:t>android:layout_above</a:t>
            </a:r>
            <a:r>
              <a:rPr lang="zh-CN" altLang="en-US" sz="1600" dirty="0"/>
              <a:t>等。子元素就通过这些属性和各自的</a:t>
            </a:r>
            <a:r>
              <a:rPr lang="en-US" altLang="zh-CN" sz="1600" dirty="0"/>
              <a:t>ID</a:t>
            </a:r>
            <a:r>
              <a:rPr lang="zh-CN" altLang="en-US" sz="1600" dirty="0"/>
              <a:t>配合指定位置</a:t>
            </a:r>
            <a:r>
              <a:rPr lang="zh-CN" altLang="en-US" sz="1600" dirty="0" smtClean="0"/>
              <a:t>关系。</a:t>
            </a:r>
            <a:endParaRPr lang="en-US" altLang="zh-CN" sz="1600" dirty="0" smtClean="0"/>
          </a:p>
          <a:p>
            <a:r>
              <a:rPr lang="en-US" altLang="zh-CN" sz="1600" dirty="0" err="1"/>
              <a:t>RelativeLayout</a:t>
            </a:r>
            <a:r>
              <a:rPr lang="zh-CN" altLang="en-US" sz="1600" dirty="0"/>
              <a:t>是</a:t>
            </a:r>
            <a:r>
              <a:rPr lang="en-US" altLang="zh-CN" sz="1600" dirty="0"/>
              <a:t>Android</a:t>
            </a:r>
            <a:r>
              <a:rPr lang="zh-CN" altLang="en-US" sz="1600" dirty="0"/>
              <a:t>五大布局结构中最灵活的一种布局结构，比较适合一些复杂界面的布局。下面示例就展示这么一个情况，第一个文本框与父组件的底部对齐，第二个文本框位于第一个文本框的上方，并且第三个文本框位于第二个文本框的左方。</a:t>
            </a:r>
          </a:p>
        </p:txBody>
      </p:sp>
    </p:spTree>
    <p:extLst>
      <p:ext uri="{BB962C8B-B14F-4D97-AF65-F5344CB8AC3E}">
        <p14:creationId xmlns:p14="http://schemas.microsoft.com/office/powerpoint/2010/main" val="172453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043608" y="590698"/>
            <a:ext cx="7056784" cy="3970318"/>
          </a:xfrm>
          <a:prstGeom prst="rect">
            <a:avLst/>
          </a:prstGeom>
        </p:spPr>
        <p:txBody>
          <a:bodyPr wrap="square">
            <a:spAutoFit/>
          </a:bodyPr>
          <a:lstStyle/>
          <a:p>
            <a:pPr algn="ctr" eaLnBrk="0" hangingPunct="0">
              <a:lnSpc>
                <a:spcPct val="150000"/>
              </a:lnSpc>
            </a:pPr>
            <a:r>
              <a:rPr lang="en-US" altLang="zh-CN" sz="2400" b="1" dirty="0" smtClean="0">
                <a:solidFill>
                  <a:schemeClr val="tx1">
                    <a:lumMod val="65000"/>
                    <a:lumOff val="35000"/>
                  </a:schemeClr>
                </a:solidFill>
                <a:latin typeface="微软雅黑" pitchFamily="34" charset="-122"/>
                <a:ea typeface="微软雅黑" pitchFamily="34" charset="-122"/>
              </a:rPr>
              <a:t>Android</a:t>
            </a:r>
            <a:endParaRPr lang="en-US" altLang="zh-CN" sz="2400" dirty="0" smtClean="0">
              <a:solidFill>
                <a:schemeClr val="tx1">
                  <a:lumMod val="65000"/>
                  <a:lumOff val="35000"/>
                </a:schemeClr>
              </a:solidFill>
              <a:latin typeface="微软雅黑" pitchFamily="34" charset="-122"/>
              <a:ea typeface="微软雅黑" pitchFamily="34" charset="-122"/>
            </a:endParaRPr>
          </a:p>
          <a:p>
            <a:pPr indent="468000" eaLnBrk="0" hangingPunct="0">
              <a:lnSpc>
                <a:spcPct val="150000"/>
              </a:lnSpc>
            </a:pPr>
            <a:r>
              <a:rPr lang="en-US" altLang="zh-CN" dirty="0" smtClean="0">
                <a:solidFill>
                  <a:schemeClr val="tx1">
                    <a:lumMod val="65000"/>
                    <a:lumOff val="35000"/>
                  </a:schemeClr>
                </a:solidFill>
                <a:latin typeface="微软雅黑" pitchFamily="34" charset="-122"/>
                <a:ea typeface="微软雅黑" pitchFamily="34" charset="-122"/>
              </a:rPr>
              <a:t>Android</a:t>
            </a:r>
            <a:r>
              <a:rPr lang="zh-CN" altLang="en-US" dirty="0" smtClean="0">
                <a:solidFill>
                  <a:schemeClr val="tx1">
                    <a:lumMod val="65000"/>
                    <a:lumOff val="35000"/>
                  </a:schemeClr>
                </a:solidFill>
                <a:latin typeface="微软雅黑" pitchFamily="34" charset="-122"/>
                <a:ea typeface="微软雅黑" pitchFamily="34" charset="-122"/>
              </a:rPr>
              <a:t>是一种基于</a:t>
            </a:r>
            <a:r>
              <a:rPr lang="en-US" altLang="zh-CN" dirty="0" smtClean="0">
                <a:solidFill>
                  <a:schemeClr val="tx1">
                    <a:lumMod val="65000"/>
                    <a:lumOff val="35000"/>
                  </a:schemeClr>
                </a:solidFill>
                <a:latin typeface="微软雅黑" pitchFamily="34" charset="-122"/>
                <a:ea typeface="微软雅黑" pitchFamily="34" charset="-122"/>
              </a:rPr>
              <a:t>Linux</a:t>
            </a:r>
            <a:r>
              <a:rPr lang="zh-CN" altLang="en-US" dirty="0" smtClean="0">
                <a:solidFill>
                  <a:schemeClr val="tx1">
                    <a:lumMod val="65000"/>
                    <a:lumOff val="35000"/>
                  </a:schemeClr>
                </a:solidFill>
                <a:latin typeface="微软雅黑" pitchFamily="34" charset="-122"/>
                <a:ea typeface="微软雅黑" pitchFamily="34" charset="-122"/>
              </a:rPr>
              <a:t>的自由及开放源代码的操作系统，主要使用于移动设备，如智能手机和平板电脑以，由</a:t>
            </a:r>
            <a:r>
              <a:rPr lang="en-US" altLang="zh-CN" dirty="0" smtClean="0">
                <a:solidFill>
                  <a:schemeClr val="tx1">
                    <a:lumMod val="65000"/>
                    <a:lumOff val="35000"/>
                  </a:schemeClr>
                </a:solidFill>
                <a:latin typeface="微软雅黑" pitchFamily="34" charset="-122"/>
                <a:ea typeface="微软雅黑" pitchFamily="34" charset="-122"/>
              </a:rPr>
              <a:t>Google</a:t>
            </a:r>
            <a:r>
              <a:rPr lang="zh-CN" altLang="en-US" dirty="0" smtClean="0">
                <a:solidFill>
                  <a:schemeClr val="tx1">
                    <a:lumMod val="65000"/>
                    <a:lumOff val="35000"/>
                  </a:schemeClr>
                </a:solidFill>
                <a:latin typeface="微软雅黑" pitchFamily="34" charset="-122"/>
                <a:ea typeface="微软雅黑" pitchFamily="34" charset="-122"/>
              </a:rPr>
              <a:t>公司和开放手机联盟领导及开发。</a:t>
            </a:r>
            <a:r>
              <a:rPr lang="en-US" altLang="zh-CN" dirty="0" smtClean="0">
                <a:solidFill>
                  <a:schemeClr val="tx1">
                    <a:lumMod val="65000"/>
                    <a:lumOff val="35000"/>
                  </a:schemeClr>
                </a:solidFill>
                <a:latin typeface="微软雅黑" pitchFamily="34" charset="-122"/>
                <a:ea typeface="微软雅黑" pitchFamily="34" charset="-122"/>
              </a:rPr>
              <a:t>Android</a:t>
            </a:r>
            <a:r>
              <a:rPr lang="zh-CN" altLang="en-US" dirty="0" smtClean="0">
                <a:solidFill>
                  <a:schemeClr val="tx1">
                    <a:lumMod val="65000"/>
                    <a:lumOff val="35000"/>
                  </a:schemeClr>
                </a:solidFill>
                <a:latin typeface="微软雅黑" pitchFamily="34" charset="-122"/>
                <a:ea typeface="微软雅黑" pitchFamily="34" charset="-122"/>
              </a:rPr>
              <a:t>操作系统最初由</a:t>
            </a:r>
            <a:r>
              <a:rPr lang="en-US" altLang="zh-CN" dirty="0" smtClean="0">
                <a:solidFill>
                  <a:schemeClr val="tx1">
                    <a:lumMod val="65000"/>
                    <a:lumOff val="35000"/>
                  </a:schemeClr>
                </a:solidFill>
                <a:latin typeface="微软雅黑" pitchFamily="34" charset="-122"/>
                <a:ea typeface="微软雅黑" pitchFamily="34" charset="-122"/>
              </a:rPr>
              <a:t>Andy Rubin</a:t>
            </a:r>
            <a:r>
              <a:rPr lang="zh-CN" altLang="en-US" dirty="0" smtClean="0">
                <a:solidFill>
                  <a:schemeClr val="tx1">
                    <a:lumMod val="65000"/>
                    <a:lumOff val="35000"/>
                  </a:schemeClr>
                </a:solidFill>
                <a:latin typeface="微软雅黑" pitchFamily="34" charset="-122"/>
                <a:ea typeface="微软雅黑" pitchFamily="34" charset="-122"/>
              </a:rPr>
              <a:t>开发，主要支持手机。</a:t>
            </a:r>
            <a:r>
              <a:rPr lang="en-US" altLang="zh-CN" dirty="0" smtClean="0">
                <a:solidFill>
                  <a:schemeClr val="tx1">
                    <a:lumMod val="65000"/>
                    <a:lumOff val="35000"/>
                  </a:schemeClr>
                </a:solidFill>
                <a:latin typeface="微软雅黑" pitchFamily="34" charset="-122"/>
                <a:ea typeface="微软雅黑" pitchFamily="34" charset="-122"/>
              </a:rPr>
              <a:t>2005</a:t>
            </a:r>
            <a:r>
              <a:rPr lang="zh-CN" altLang="en-US" dirty="0" smtClean="0">
                <a:solidFill>
                  <a:schemeClr val="tx1">
                    <a:lumMod val="65000"/>
                    <a:lumOff val="35000"/>
                  </a:schemeClr>
                </a:solidFill>
                <a:latin typeface="微软雅黑" pitchFamily="34" charset="-122"/>
                <a:ea typeface="微软雅黑" pitchFamily="34" charset="-122"/>
              </a:rPr>
              <a:t>年</a:t>
            </a:r>
            <a:r>
              <a:rPr lang="en-US" altLang="zh-CN" dirty="0" smtClean="0">
                <a:solidFill>
                  <a:schemeClr val="tx1">
                    <a:lumMod val="65000"/>
                    <a:lumOff val="35000"/>
                  </a:schemeClr>
                </a:solidFill>
                <a:latin typeface="微软雅黑" pitchFamily="34" charset="-122"/>
                <a:ea typeface="微软雅黑" pitchFamily="34" charset="-122"/>
              </a:rPr>
              <a:t>8</a:t>
            </a:r>
            <a:r>
              <a:rPr lang="zh-CN" altLang="en-US" dirty="0" smtClean="0">
                <a:solidFill>
                  <a:schemeClr val="tx1">
                    <a:lumMod val="65000"/>
                    <a:lumOff val="35000"/>
                  </a:schemeClr>
                </a:solidFill>
                <a:latin typeface="微软雅黑" pitchFamily="34" charset="-122"/>
                <a:ea typeface="微软雅黑" pitchFamily="34" charset="-122"/>
              </a:rPr>
              <a:t>月由</a:t>
            </a:r>
            <a:r>
              <a:rPr lang="en-US" altLang="zh-CN" dirty="0" smtClean="0">
                <a:solidFill>
                  <a:schemeClr val="tx1">
                    <a:lumMod val="65000"/>
                    <a:lumOff val="35000"/>
                  </a:schemeClr>
                </a:solidFill>
                <a:latin typeface="微软雅黑" pitchFamily="34" charset="-122"/>
                <a:ea typeface="微软雅黑" pitchFamily="34" charset="-122"/>
              </a:rPr>
              <a:t>Google</a:t>
            </a:r>
            <a:r>
              <a:rPr lang="zh-CN" altLang="en-US" dirty="0" smtClean="0">
                <a:solidFill>
                  <a:schemeClr val="tx1">
                    <a:lumMod val="65000"/>
                    <a:lumOff val="35000"/>
                  </a:schemeClr>
                </a:solidFill>
                <a:latin typeface="微软雅黑" pitchFamily="34" charset="-122"/>
                <a:ea typeface="微软雅黑" pitchFamily="34" charset="-122"/>
              </a:rPr>
              <a:t>收购注资。随后</a:t>
            </a:r>
            <a:r>
              <a:rPr lang="en-US" altLang="zh-CN" dirty="0" smtClean="0">
                <a:solidFill>
                  <a:schemeClr val="tx1">
                    <a:lumMod val="65000"/>
                    <a:lumOff val="35000"/>
                  </a:schemeClr>
                </a:solidFill>
                <a:latin typeface="微软雅黑" pitchFamily="34" charset="-122"/>
                <a:ea typeface="微软雅黑" pitchFamily="34" charset="-122"/>
              </a:rPr>
              <a:t>Google</a:t>
            </a:r>
            <a:r>
              <a:rPr lang="zh-CN" altLang="en-US" dirty="0" smtClean="0">
                <a:solidFill>
                  <a:schemeClr val="tx1">
                    <a:lumMod val="65000"/>
                    <a:lumOff val="35000"/>
                  </a:schemeClr>
                </a:solidFill>
                <a:latin typeface="微软雅黑" pitchFamily="34" charset="-122"/>
                <a:ea typeface="微软雅黑" pitchFamily="34" charset="-122"/>
              </a:rPr>
              <a:t>以</a:t>
            </a:r>
            <a:r>
              <a:rPr lang="en-US" altLang="zh-CN" dirty="0" smtClean="0">
                <a:solidFill>
                  <a:schemeClr val="tx1">
                    <a:lumMod val="65000"/>
                    <a:lumOff val="35000"/>
                  </a:schemeClr>
                </a:solidFill>
                <a:latin typeface="微软雅黑" pitchFamily="34" charset="-122"/>
                <a:ea typeface="微软雅黑" pitchFamily="34" charset="-122"/>
              </a:rPr>
              <a:t>Apache</a:t>
            </a:r>
            <a:r>
              <a:rPr lang="zh-CN" altLang="en-US" dirty="0" smtClean="0">
                <a:solidFill>
                  <a:schemeClr val="tx1">
                    <a:lumMod val="65000"/>
                    <a:lumOff val="35000"/>
                  </a:schemeClr>
                </a:solidFill>
                <a:latin typeface="微软雅黑" pitchFamily="34" charset="-122"/>
                <a:ea typeface="微软雅黑" pitchFamily="34" charset="-122"/>
              </a:rPr>
              <a:t>开源许可证的授权方式，发布了</a:t>
            </a:r>
            <a:r>
              <a:rPr lang="en-US" altLang="zh-CN" dirty="0" smtClean="0">
                <a:solidFill>
                  <a:schemeClr val="tx1">
                    <a:lumMod val="65000"/>
                    <a:lumOff val="35000"/>
                  </a:schemeClr>
                </a:solidFill>
                <a:latin typeface="微软雅黑" pitchFamily="34" charset="-122"/>
                <a:ea typeface="微软雅黑" pitchFamily="34" charset="-122"/>
              </a:rPr>
              <a:t>Android</a:t>
            </a:r>
            <a:r>
              <a:rPr lang="zh-CN" altLang="en-US" dirty="0" smtClean="0">
                <a:solidFill>
                  <a:schemeClr val="tx1">
                    <a:lumMod val="65000"/>
                    <a:lumOff val="35000"/>
                  </a:schemeClr>
                </a:solidFill>
                <a:latin typeface="微软雅黑" pitchFamily="34" charset="-122"/>
                <a:ea typeface="微软雅黑" pitchFamily="34" charset="-122"/>
              </a:rPr>
              <a:t>的源代码。</a:t>
            </a:r>
            <a:endParaRPr lang="en-US" altLang="zh-CN" dirty="0" smtClean="0">
              <a:solidFill>
                <a:schemeClr val="tx1">
                  <a:lumMod val="65000"/>
                  <a:lumOff val="35000"/>
                </a:schemeClr>
              </a:solidFill>
              <a:latin typeface="微软雅黑" pitchFamily="34" charset="-122"/>
              <a:ea typeface="微软雅黑" pitchFamily="34" charset="-122"/>
            </a:endParaRPr>
          </a:p>
          <a:p>
            <a:pPr indent="468000" eaLnBrk="0" hangingPunct="0">
              <a:lnSpc>
                <a:spcPct val="150000"/>
              </a:lnSpc>
            </a:pPr>
            <a:r>
              <a:rPr lang="en-US" altLang="zh-CN" dirty="0" smtClean="0">
                <a:solidFill>
                  <a:schemeClr val="tx1">
                    <a:lumMod val="65000"/>
                    <a:lumOff val="35000"/>
                  </a:schemeClr>
                </a:solidFill>
                <a:latin typeface="微软雅黑" pitchFamily="34" charset="-122"/>
                <a:ea typeface="微软雅黑" pitchFamily="34" charset="-122"/>
              </a:rPr>
              <a:t>Android</a:t>
            </a:r>
            <a:r>
              <a:rPr lang="zh-CN" altLang="en-US" dirty="0">
                <a:solidFill>
                  <a:schemeClr val="tx1">
                    <a:lumMod val="65000"/>
                    <a:lumOff val="35000"/>
                  </a:schemeClr>
                </a:solidFill>
                <a:latin typeface="微软雅黑" pitchFamily="34" charset="-122"/>
                <a:ea typeface="微软雅黑" pitchFamily="34" charset="-122"/>
              </a:rPr>
              <a:t>逐渐扩展到平板电脑及其他领域上，如电视、数码相机、游戏机等</a:t>
            </a:r>
            <a:r>
              <a:rPr lang="zh-CN" altLang="en-US" dirty="0" smtClean="0">
                <a:solidFill>
                  <a:schemeClr val="tx1">
                    <a:lumMod val="65000"/>
                    <a:lumOff val="35000"/>
                  </a:schemeClr>
                </a:solidFill>
                <a:latin typeface="微软雅黑" pitchFamily="34" charset="-122"/>
                <a:ea typeface="微软雅黑" pitchFamily="34" charset="-122"/>
              </a:rPr>
              <a:t>。</a:t>
            </a:r>
            <a:r>
              <a:rPr lang="en-US" altLang="zh-CN" dirty="0" smtClean="0">
                <a:solidFill>
                  <a:schemeClr val="tx1">
                    <a:lumMod val="65000"/>
                    <a:lumOff val="35000"/>
                  </a:schemeClr>
                </a:solidFill>
                <a:latin typeface="微软雅黑" pitchFamily="34" charset="-122"/>
                <a:ea typeface="微软雅黑" pitchFamily="34" charset="-122"/>
              </a:rPr>
              <a:t>2013</a:t>
            </a:r>
            <a:r>
              <a:rPr lang="zh-CN" altLang="en-US" dirty="0">
                <a:solidFill>
                  <a:schemeClr val="tx1">
                    <a:lumMod val="65000"/>
                    <a:lumOff val="35000"/>
                  </a:schemeClr>
                </a:solidFill>
                <a:latin typeface="微软雅黑" pitchFamily="34" charset="-122"/>
                <a:ea typeface="微软雅黑" pitchFamily="34" charset="-122"/>
              </a:rPr>
              <a:t>年的第四季度，</a:t>
            </a:r>
            <a:r>
              <a:rPr lang="en-US" altLang="zh-CN" dirty="0">
                <a:solidFill>
                  <a:schemeClr val="tx1">
                    <a:lumMod val="65000"/>
                    <a:lumOff val="35000"/>
                  </a:schemeClr>
                </a:solidFill>
                <a:latin typeface="微软雅黑" pitchFamily="34" charset="-122"/>
                <a:ea typeface="微软雅黑" pitchFamily="34" charset="-122"/>
              </a:rPr>
              <a:t>Android</a:t>
            </a:r>
            <a:r>
              <a:rPr lang="zh-CN" altLang="en-US" dirty="0">
                <a:solidFill>
                  <a:schemeClr val="tx1">
                    <a:lumMod val="65000"/>
                    <a:lumOff val="35000"/>
                  </a:schemeClr>
                </a:solidFill>
                <a:latin typeface="微软雅黑" pitchFamily="34" charset="-122"/>
                <a:ea typeface="微软雅黑" pitchFamily="34" charset="-122"/>
              </a:rPr>
              <a:t>平台手机的全球市场份额已经达到</a:t>
            </a:r>
            <a:r>
              <a:rPr lang="en-US" altLang="zh-CN" dirty="0">
                <a:solidFill>
                  <a:schemeClr val="tx1">
                    <a:lumMod val="65000"/>
                    <a:lumOff val="35000"/>
                  </a:schemeClr>
                </a:solidFill>
                <a:latin typeface="微软雅黑" pitchFamily="34" charset="-122"/>
                <a:ea typeface="微软雅黑" pitchFamily="34" charset="-122"/>
              </a:rPr>
              <a:t>78.1%</a:t>
            </a:r>
            <a:r>
              <a:rPr lang="zh-CN" altLang="en-US" dirty="0" smtClean="0">
                <a:solidFill>
                  <a:schemeClr val="tx1">
                    <a:lumMod val="65000"/>
                    <a:lumOff val="35000"/>
                  </a:schemeClr>
                </a:solidFill>
                <a:latin typeface="微软雅黑" pitchFamily="34" charset="-122"/>
                <a:ea typeface="微软雅黑" pitchFamily="34" charset="-122"/>
              </a:rPr>
              <a:t>。</a:t>
            </a:r>
            <a:r>
              <a:rPr lang="en-US" altLang="zh-CN" dirty="0" smtClean="0">
                <a:solidFill>
                  <a:schemeClr val="tx1">
                    <a:lumMod val="65000"/>
                    <a:lumOff val="35000"/>
                  </a:schemeClr>
                </a:solidFill>
                <a:latin typeface="微软雅黑" pitchFamily="34" charset="-122"/>
                <a:ea typeface="微软雅黑" pitchFamily="34" charset="-122"/>
              </a:rPr>
              <a:t> </a:t>
            </a:r>
            <a:endParaRPr lang="zh-CN" altLang="en-US" b="1" dirty="0">
              <a:solidFill>
                <a:srgbClr val="00B0F0"/>
              </a:solidFill>
              <a:latin typeface="微软雅黑" pitchFamily="34" charset="-122"/>
              <a:ea typeface="微软雅黑" pitchFamily="34" charset="-122"/>
            </a:endParaRPr>
          </a:p>
        </p:txBody>
      </p:sp>
      <p:sp>
        <p:nvSpPr>
          <p:cNvPr id="5"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755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四大组件、五大布局</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2" name="圆角矩形 11">
            <a:hlinkClick r:id="rId2" action="ppaction://hlinksldjump"/>
          </p:cNvPr>
          <p:cNvSpPr/>
          <p:nvPr/>
        </p:nvSpPr>
        <p:spPr>
          <a:xfrm>
            <a:off x="49821" y="758071"/>
            <a:ext cx="1857883"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TextBox 1">
            <a:hlinkClick r:id="rId2" action="ppaction://hlinksldjump"/>
          </p:cNvPr>
          <p:cNvSpPr txBox="1"/>
          <p:nvPr/>
        </p:nvSpPr>
        <p:spPr>
          <a:xfrm>
            <a:off x="-17566" y="771925"/>
            <a:ext cx="2069286" cy="369332"/>
          </a:xfrm>
          <a:prstGeom prst="rect">
            <a:avLst/>
          </a:prstGeom>
          <a:noFill/>
        </p:spPr>
        <p:txBody>
          <a:bodyPr wrap="square" rtlCol="0">
            <a:spAutoFit/>
          </a:bodyPr>
          <a:lstStyle/>
          <a:p>
            <a:pPr algn="ctr"/>
            <a:r>
              <a:rPr lang="en-US" altLang="zh-CN" dirty="0" err="1">
                <a:solidFill>
                  <a:schemeClr val="tx1">
                    <a:lumMod val="65000"/>
                    <a:lumOff val="35000"/>
                  </a:schemeClr>
                </a:solidFill>
                <a:latin typeface="微软雅黑" pitchFamily="34" charset="-122"/>
                <a:ea typeface="微软雅黑" pitchFamily="34" charset="-122"/>
              </a:rPr>
              <a:t>TableLayout</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9" name="矩形 8"/>
          <p:cNvSpPr/>
          <p:nvPr/>
        </p:nvSpPr>
        <p:spPr>
          <a:xfrm>
            <a:off x="291175" y="1339233"/>
            <a:ext cx="8553236" cy="1815882"/>
          </a:xfrm>
          <a:prstGeom prst="rect">
            <a:avLst/>
          </a:prstGeom>
        </p:spPr>
        <p:txBody>
          <a:bodyPr wrap="square">
            <a:spAutoFit/>
          </a:bodyPr>
          <a:lstStyle/>
          <a:p>
            <a:r>
              <a:rPr lang="en-US" altLang="zh-CN" sz="1600" dirty="0" err="1"/>
              <a:t>TableLayout</a:t>
            </a:r>
            <a:r>
              <a:rPr lang="zh-CN" altLang="en-US" sz="1600" dirty="0"/>
              <a:t>顾名思义，此布局为表格布局，适用于</a:t>
            </a:r>
            <a:r>
              <a:rPr lang="en-US" altLang="zh-CN" sz="1600" dirty="0"/>
              <a:t>N</a:t>
            </a:r>
            <a:r>
              <a:rPr lang="zh-CN" altLang="en-US" sz="1600" dirty="0"/>
              <a:t>行</a:t>
            </a:r>
            <a:r>
              <a:rPr lang="en-US" altLang="zh-CN" sz="1600" dirty="0"/>
              <a:t>N</a:t>
            </a:r>
            <a:r>
              <a:rPr lang="zh-CN" altLang="en-US" sz="1600" dirty="0"/>
              <a:t>列的布局格式。一个</a:t>
            </a:r>
            <a:r>
              <a:rPr lang="en-US" altLang="zh-CN" sz="1600" dirty="0" err="1"/>
              <a:t>TableLayout</a:t>
            </a:r>
            <a:r>
              <a:rPr lang="zh-CN" altLang="en-US" sz="1600" dirty="0"/>
              <a:t>由许多</a:t>
            </a:r>
            <a:r>
              <a:rPr lang="en-US" altLang="zh-CN" sz="1600" dirty="0" err="1"/>
              <a:t>TableRow</a:t>
            </a:r>
            <a:r>
              <a:rPr lang="zh-CN" altLang="en-US" sz="1600" dirty="0"/>
              <a:t>组成，一个</a:t>
            </a:r>
            <a:r>
              <a:rPr lang="en-US" altLang="zh-CN" sz="1600" dirty="0" err="1"/>
              <a:t>TableRow</a:t>
            </a:r>
            <a:r>
              <a:rPr lang="zh-CN" altLang="en-US" sz="1600" dirty="0"/>
              <a:t>就代表</a:t>
            </a:r>
            <a:r>
              <a:rPr lang="en-US" altLang="zh-CN" sz="1600" dirty="0" err="1"/>
              <a:t>TableLayout</a:t>
            </a:r>
            <a:r>
              <a:rPr lang="zh-CN" altLang="en-US" sz="1600" dirty="0"/>
              <a:t>中的一行。</a:t>
            </a:r>
          </a:p>
          <a:p>
            <a:endParaRPr lang="zh-CN" altLang="en-US" sz="1600" dirty="0"/>
          </a:p>
          <a:p>
            <a:r>
              <a:rPr lang="en-US" altLang="zh-CN" sz="1600" dirty="0" err="1" smtClean="0"/>
              <a:t>TableRow</a:t>
            </a:r>
            <a:r>
              <a:rPr lang="zh-CN" altLang="en-US" sz="1600" dirty="0"/>
              <a:t>是</a:t>
            </a:r>
            <a:r>
              <a:rPr lang="en-US" altLang="zh-CN" sz="1600" dirty="0" err="1"/>
              <a:t>LinearLayout</a:t>
            </a:r>
            <a:r>
              <a:rPr lang="zh-CN" altLang="en-US" sz="1600" dirty="0"/>
              <a:t>的子类，它的</a:t>
            </a:r>
            <a:r>
              <a:rPr lang="en-US" altLang="zh-CN" sz="1600" dirty="0" err="1"/>
              <a:t>android:orientation</a:t>
            </a:r>
            <a:r>
              <a:rPr lang="zh-CN" altLang="en-US" sz="1600" dirty="0"/>
              <a:t>属性值恒为</a:t>
            </a:r>
            <a:r>
              <a:rPr lang="en-US" altLang="zh-CN" sz="1600" dirty="0"/>
              <a:t>horizontal</a:t>
            </a:r>
            <a:r>
              <a:rPr lang="zh-CN" altLang="en-US" sz="1600" dirty="0"/>
              <a:t>，并且它的</a:t>
            </a:r>
            <a:r>
              <a:rPr lang="en-US" altLang="zh-CN" sz="1600" dirty="0" err="1"/>
              <a:t>android:layout_width</a:t>
            </a:r>
            <a:r>
              <a:rPr lang="zh-CN" altLang="en-US" sz="1600" dirty="0"/>
              <a:t>和</a:t>
            </a:r>
            <a:r>
              <a:rPr lang="en-US" altLang="zh-CN" sz="1600" dirty="0" err="1"/>
              <a:t>android:layout_height</a:t>
            </a:r>
            <a:r>
              <a:rPr lang="zh-CN" altLang="en-US" sz="1600" dirty="0"/>
              <a:t>属性值恒为</a:t>
            </a:r>
            <a:r>
              <a:rPr lang="en-US" altLang="zh-CN" sz="1600" dirty="0"/>
              <a:t>MATCH_PARENT</a:t>
            </a:r>
            <a:r>
              <a:rPr lang="zh-CN" altLang="en-US" sz="1600" dirty="0"/>
              <a:t>和</a:t>
            </a:r>
            <a:r>
              <a:rPr lang="en-US" altLang="zh-CN" sz="1600" dirty="0"/>
              <a:t>WRAP_CONTENT</a:t>
            </a:r>
            <a:r>
              <a:rPr lang="zh-CN" altLang="en-US" sz="1600" dirty="0"/>
              <a:t>。所以它的子元素都是横向排列，并且宽高一致的。这样的设计使得每个</a:t>
            </a:r>
            <a:r>
              <a:rPr lang="en-US" altLang="zh-CN" sz="1600" dirty="0" err="1"/>
              <a:t>TableRow</a:t>
            </a:r>
            <a:r>
              <a:rPr lang="zh-CN" altLang="en-US" sz="1600" dirty="0"/>
              <a:t>里的子元素都相当于表格中的单元格一样。在</a:t>
            </a:r>
            <a:r>
              <a:rPr lang="en-US" altLang="zh-CN" sz="1600" dirty="0" err="1"/>
              <a:t>TableRow</a:t>
            </a:r>
            <a:r>
              <a:rPr lang="zh-CN" altLang="en-US" sz="1600" dirty="0"/>
              <a:t>中，单元格可以为空，但是不能跨列。</a:t>
            </a:r>
          </a:p>
        </p:txBody>
      </p:sp>
    </p:spTree>
    <p:extLst>
      <p:ext uri="{BB962C8B-B14F-4D97-AF65-F5344CB8AC3E}">
        <p14:creationId xmlns:p14="http://schemas.microsoft.com/office/powerpoint/2010/main" val="93936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6"/>
          <p:cNvSpPr txBox="1">
            <a:spLocks noChangeArrowheads="1"/>
          </p:cNvSpPr>
          <p:nvPr/>
        </p:nvSpPr>
        <p:spPr bwMode="auto">
          <a:xfrm>
            <a:off x="5793842"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970042" y="2311826"/>
            <a:ext cx="3992384" cy="523220"/>
            <a:chOff x="2195736" y="2854964"/>
            <a:chExt cx="3586568" cy="523220"/>
          </a:xfrm>
        </p:grpSpPr>
        <p:sp>
          <p:nvSpPr>
            <p:cNvPr id="9" name="TextBox 16"/>
            <p:cNvSpPr txBox="1"/>
            <p:nvPr/>
          </p:nvSpPr>
          <p:spPr>
            <a:xfrm>
              <a:off x="2771800" y="2854964"/>
              <a:ext cx="3010504" cy="523220"/>
            </a:xfrm>
            <a:prstGeom prst="rect">
              <a:avLst/>
            </a:prstGeom>
            <a:noFill/>
          </p:spPr>
          <p:txBody>
            <a:bodyPr wrap="none" rtlCol="0">
              <a:spAutoFit/>
            </a:bodyPr>
            <a:lstStyle/>
            <a:p>
              <a:r>
                <a:rPr lang="en-US" altLang="zh-CN" sz="2800" dirty="0" smtClean="0">
                  <a:solidFill>
                    <a:schemeClr val="tx1">
                      <a:lumMod val="65000"/>
                      <a:lumOff val="35000"/>
                    </a:schemeClr>
                  </a:solidFill>
                  <a:latin typeface="微软雅黑" pitchFamily="34" charset="-122"/>
                  <a:ea typeface="微软雅黑" pitchFamily="34" charset="-122"/>
                </a:rPr>
                <a:t>Android</a:t>
              </a:r>
              <a:r>
                <a:rPr lang="zh-CN" altLang="en-US" sz="2800" dirty="0" smtClean="0">
                  <a:solidFill>
                    <a:schemeClr val="tx1">
                      <a:lumMod val="65000"/>
                      <a:lumOff val="35000"/>
                    </a:schemeClr>
                  </a:solidFill>
                  <a:latin typeface="微软雅黑" pitchFamily="34" charset="-122"/>
                  <a:ea typeface="微软雅黑" pitchFamily="34" charset="-122"/>
                </a:rPr>
                <a:t>图形界面</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10" name="TextBox 20"/>
            <p:cNvSpPr txBox="1"/>
            <p:nvPr/>
          </p:nvSpPr>
          <p:spPr>
            <a:xfrm>
              <a:off x="2195736" y="2854964"/>
              <a:ext cx="598241"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03</a:t>
              </a:r>
              <a:endParaRPr lang="zh-CN" altLang="en-US" sz="2800" b="1" dirty="0">
                <a:solidFill>
                  <a:schemeClr val="tx1">
                    <a:lumMod val="65000"/>
                    <a:lumOff val="35000"/>
                  </a:schemeClr>
                </a:solidFill>
                <a:latin typeface="Roboto Th" pitchFamily="2" charset="0"/>
                <a:ea typeface="微软雅黑" pitchFamily="34" charset="-122"/>
              </a:endParaRPr>
            </a:p>
          </p:txBody>
        </p:sp>
      </p:grpSp>
      <p:sp>
        <p:nvSpPr>
          <p:cNvPr id="11" name="圆角矩形 10"/>
          <p:cNvSpPr/>
          <p:nvPr/>
        </p:nvSpPr>
        <p:spPr>
          <a:xfrm>
            <a:off x="2190940" y="2311826"/>
            <a:ext cx="4771486"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 name="椭圆 30"/>
          <p:cNvSpPr/>
          <p:nvPr/>
        </p:nvSpPr>
        <p:spPr>
          <a:xfrm rot="7200000">
            <a:off x="1947286" y="2556685"/>
            <a:ext cx="874986" cy="434480"/>
          </a:xfrm>
          <a:custGeom>
            <a:avLst/>
            <a:gdLst/>
            <a:ahLst/>
            <a:cxnLst/>
            <a:rect l="l" t="t" r="r" b="b"/>
            <a:pathLst>
              <a:path w="1053698" h="523220">
                <a:moveTo>
                  <a:pt x="261610" y="71483"/>
                </a:moveTo>
                <a:cubicBezTo>
                  <a:pt x="156606" y="71483"/>
                  <a:pt x="71483" y="156606"/>
                  <a:pt x="71483" y="261610"/>
                </a:cubicBezTo>
                <a:cubicBezTo>
                  <a:pt x="71483" y="366614"/>
                  <a:pt x="156606" y="451737"/>
                  <a:pt x="261610" y="451737"/>
                </a:cubicBezTo>
                <a:cubicBezTo>
                  <a:pt x="366614" y="451737"/>
                  <a:pt x="451737" y="366614"/>
                  <a:pt x="451737" y="261610"/>
                </a:cubicBezTo>
                <a:cubicBezTo>
                  <a:pt x="451737" y="156606"/>
                  <a:pt x="366614" y="71483"/>
                  <a:pt x="261610" y="71483"/>
                </a:cubicBezTo>
                <a:close/>
                <a:moveTo>
                  <a:pt x="261610" y="0"/>
                </a:moveTo>
                <a:cubicBezTo>
                  <a:pt x="393824" y="0"/>
                  <a:pt x="503131" y="98080"/>
                  <a:pt x="519591" y="225610"/>
                </a:cubicBezTo>
                <a:lnTo>
                  <a:pt x="1017698" y="225610"/>
                </a:lnTo>
                <a:cubicBezTo>
                  <a:pt x="1037580" y="225610"/>
                  <a:pt x="1053698" y="241728"/>
                  <a:pt x="1053698" y="261610"/>
                </a:cubicBezTo>
                <a:cubicBezTo>
                  <a:pt x="1053698" y="281492"/>
                  <a:pt x="1037580" y="297610"/>
                  <a:pt x="1017698" y="297610"/>
                </a:cubicBezTo>
                <a:lnTo>
                  <a:pt x="519591" y="297610"/>
                </a:lnTo>
                <a:cubicBezTo>
                  <a:pt x="503131" y="425140"/>
                  <a:pt x="393824" y="523220"/>
                  <a:pt x="261610" y="523220"/>
                </a:cubicBezTo>
                <a:cubicBezTo>
                  <a:pt x="117127" y="523220"/>
                  <a:pt x="0" y="406093"/>
                  <a:pt x="0" y="261610"/>
                </a:cubicBezTo>
                <a:cubicBezTo>
                  <a:pt x="0" y="117127"/>
                  <a:pt x="117127" y="0"/>
                  <a:pt x="261610" y="0"/>
                </a:cubicBezTo>
                <a:close/>
              </a:path>
            </a:pathLst>
          </a:custGeom>
          <a:solidFill>
            <a:schemeClr val="tx1">
              <a:lumMod val="65000"/>
              <a:lumOff val="3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extLst>
      <p:ext uri="{BB962C8B-B14F-4D97-AF65-F5344CB8AC3E}">
        <p14:creationId xmlns:p14="http://schemas.microsoft.com/office/powerpoint/2010/main" val="209772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smtClean="0">
                <a:solidFill>
                  <a:schemeClr val="tx1">
                    <a:lumMod val="65000"/>
                    <a:lumOff val="35000"/>
                  </a:schemeClr>
                </a:solidFill>
                <a:latin typeface="微软雅黑" pitchFamily="34" charset="-122"/>
                <a:ea typeface="微软雅黑" pitchFamily="34" charset="-122"/>
              </a:rPr>
              <a:t>Android</a:t>
            </a:r>
            <a:r>
              <a:rPr lang="zh-CN" altLang="en-US" sz="1600" dirty="0" smtClean="0">
                <a:solidFill>
                  <a:schemeClr val="tx1">
                    <a:lumMod val="65000"/>
                    <a:lumOff val="35000"/>
                  </a:schemeClr>
                </a:solidFill>
                <a:latin typeface="微软雅黑" pitchFamily="34" charset="-122"/>
                <a:ea typeface="微软雅黑" pitchFamily="34" charset="-122"/>
              </a:rPr>
              <a:t>图形界面</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solidFill>
                  <a:schemeClr val="tx1">
                    <a:lumMod val="65000"/>
                    <a:lumOff val="35000"/>
                  </a:schemeClr>
                </a:solidFill>
              </a:rPr>
              <a:t>点击事件</a:t>
            </a:r>
            <a:endParaRPr lang="zh-CN" altLang="en-US" dirty="0">
              <a:solidFill>
                <a:schemeClr val="tx1">
                  <a:lumMod val="65000"/>
                  <a:lumOff val="35000"/>
                </a:schemeClr>
              </a:solidFill>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253184" y="1523453"/>
            <a:ext cx="8654256" cy="1728192"/>
          </a:xfrm>
          <a:prstGeom prst="rect">
            <a:avLst/>
          </a:prstGeom>
        </p:spPr>
      </p:pic>
      <p:sp>
        <p:nvSpPr>
          <p:cNvPr id="10" name="文本框 9"/>
          <p:cNvSpPr txBox="1"/>
          <p:nvPr/>
        </p:nvSpPr>
        <p:spPr>
          <a:xfrm>
            <a:off x="242646" y="1283492"/>
            <a:ext cx="1362681" cy="276999"/>
          </a:xfrm>
          <a:prstGeom prst="rect">
            <a:avLst/>
          </a:prstGeom>
          <a:noFill/>
        </p:spPr>
        <p:txBody>
          <a:bodyPr wrap="none" rtlCol="0">
            <a:spAutoFit/>
          </a:bodyPr>
          <a:lstStyle/>
          <a:p>
            <a:r>
              <a:rPr lang="en-US" altLang="zh-CN" sz="1200" dirty="0" smtClean="0"/>
              <a:t>1</a:t>
            </a:r>
            <a:r>
              <a:rPr lang="zh-CN" altLang="en-US" sz="1200" dirty="0" smtClean="0"/>
              <a:t>、</a:t>
            </a:r>
            <a:r>
              <a:rPr lang="en-US" altLang="zh-CN" sz="1200" dirty="0" err="1" smtClean="0"/>
              <a:t>onClickListener</a:t>
            </a:r>
            <a:endParaRPr lang="zh-CN" altLang="en-US" sz="1200" dirty="0" smtClean="0"/>
          </a:p>
        </p:txBody>
      </p:sp>
      <p:pic>
        <p:nvPicPr>
          <p:cNvPr id="3" name="图片 2"/>
          <p:cNvPicPr>
            <a:picLocks noChangeAspect="1"/>
          </p:cNvPicPr>
          <p:nvPr/>
        </p:nvPicPr>
        <p:blipFill>
          <a:blip r:embed="rId4">
            <a:clrChange>
              <a:clrFrom>
                <a:srgbClr val="FFFFFF"/>
              </a:clrFrom>
              <a:clrTo>
                <a:srgbClr val="FFFFFF">
                  <a:alpha val="0"/>
                </a:srgbClr>
              </a:clrTo>
            </a:clrChange>
          </a:blip>
          <a:stretch>
            <a:fillRect/>
          </a:stretch>
        </p:blipFill>
        <p:spPr>
          <a:xfrm>
            <a:off x="253184" y="3560174"/>
            <a:ext cx="8711304" cy="1186700"/>
          </a:xfrm>
          <a:prstGeom prst="rect">
            <a:avLst/>
          </a:prstGeom>
        </p:spPr>
      </p:pic>
      <p:sp>
        <p:nvSpPr>
          <p:cNvPr id="12" name="文本框 11"/>
          <p:cNvSpPr txBox="1"/>
          <p:nvPr/>
        </p:nvSpPr>
        <p:spPr>
          <a:xfrm>
            <a:off x="242645" y="3336228"/>
            <a:ext cx="1660839" cy="276999"/>
          </a:xfrm>
          <a:prstGeom prst="rect">
            <a:avLst/>
          </a:prstGeom>
          <a:noFill/>
        </p:spPr>
        <p:txBody>
          <a:bodyPr wrap="none" rtlCol="0">
            <a:spAutoFit/>
          </a:bodyPr>
          <a:lstStyle/>
          <a:p>
            <a:r>
              <a:rPr lang="en-US" altLang="zh-CN" sz="1200" dirty="0" smtClean="0"/>
              <a:t>2</a:t>
            </a:r>
            <a:r>
              <a:rPr lang="zh-CN" altLang="en-US" sz="1200" dirty="0" smtClean="0"/>
              <a:t>、</a:t>
            </a:r>
            <a:r>
              <a:rPr lang="en-US" altLang="zh-CN" sz="1200" dirty="0" err="1" smtClean="0"/>
              <a:t>onLongClickListener</a:t>
            </a:r>
            <a:endParaRPr lang="zh-CN" altLang="en-US" sz="1200" dirty="0" smtClean="0"/>
          </a:p>
        </p:txBody>
      </p:sp>
    </p:spTree>
    <p:extLst>
      <p:ext uri="{BB962C8B-B14F-4D97-AF65-F5344CB8AC3E}">
        <p14:creationId xmlns:p14="http://schemas.microsoft.com/office/powerpoint/2010/main" val="171290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smtClean="0">
                <a:solidFill>
                  <a:schemeClr val="tx1">
                    <a:lumMod val="65000"/>
                    <a:lumOff val="35000"/>
                  </a:schemeClr>
                </a:solidFill>
                <a:latin typeface="微软雅黑" pitchFamily="34" charset="-122"/>
                <a:ea typeface="微软雅黑" pitchFamily="34" charset="-122"/>
              </a:rPr>
              <a:t>Android</a:t>
            </a:r>
            <a:r>
              <a:rPr lang="zh-CN" altLang="en-US" sz="1600" dirty="0" smtClean="0">
                <a:solidFill>
                  <a:schemeClr val="tx1">
                    <a:lumMod val="65000"/>
                    <a:lumOff val="35000"/>
                  </a:schemeClr>
                </a:solidFill>
                <a:latin typeface="微软雅黑" pitchFamily="34" charset="-122"/>
                <a:ea typeface="微软雅黑" pitchFamily="34" charset="-122"/>
              </a:rPr>
              <a:t>图形界面</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solidFill>
                  <a:schemeClr val="tx1">
                    <a:lumMod val="65000"/>
                    <a:lumOff val="35000"/>
                  </a:schemeClr>
                </a:solidFill>
              </a:rPr>
              <a:t>点击事件</a:t>
            </a:r>
            <a:endParaRPr lang="zh-CN" altLang="en-US" dirty="0">
              <a:solidFill>
                <a:schemeClr val="tx1">
                  <a:lumMod val="65000"/>
                  <a:lumOff val="35000"/>
                </a:schemeClr>
              </a:solidFill>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0" name="文本框 9"/>
          <p:cNvSpPr txBox="1"/>
          <p:nvPr/>
        </p:nvSpPr>
        <p:spPr>
          <a:xfrm>
            <a:off x="242646" y="1283492"/>
            <a:ext cx="1443600" cy="276999"/>
          </a:xfrm>
          <a:prstGeom prst="rect">
            <a:avLst/>
          </a:prstGeom>
          <a:noFill/>
        </p:spPr>
        <p:txBody>
          <a:bodyPr wrap="none" rtlCol="0">
            <a:spAutoFit/>
          </a:bodyPr>
          <a:lstStyle/>
          <a:p>
            <a:r>
              <a:rPr lang="en-US" altLang="zh-CN" sz="1200" dirty="0"/>
              <a:t>3</a:t>
            </a:r>
            <a:r>
              <a:rPr lang="zh-CN" altLang="en-US" sz="1200" dirty="0" smtClean="0"/>
              <a:t>、</a:t>
            </a:r>
            <a:r>
              <a:rPr lang="en-US" altLang="zh-CN" sz="1200" dirty="0" err="1" smtClean="0"/>
              <a:t>onTouchListener</a:t>
            </a:r>
            <a:endParaRPr lang="zh-CN" altLang="en-US" sz="1200" dirty="0" smtClean="0"/>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539552" y="1560491"/>
            <a:ext cx="7004251" cy="3243507"/>
          </a:xfrm>
          <a:prstGeom prst="rect">
            <a:avLst/>
          </a:prstGeom>
        </p:spPr>
      </p:pic>
    </p:spTree>
    <p:extLst>
      <p:ext uri="{BB962C8B-B14F-4D97-AF65-F5344CB8AC3E}">
        <p14:creationId xmlns:p14="http://schemas.microsoft.com/office/powerpoint/2010/main" val="341704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smtClean="0">
                <a:solidFill>
                  <a:schemeClr val="tx1">
                    <a:lumMod val="65000"/>
                    <a:lumOff val="35000"/>
                  </a:schemeClr>
                </a:solidFill>
                <a:latin typeface="微软雅黑" pitchFamily="34" charset="-122"/>
                <a:ea typeface="微软雅黑" pitchFamily="34" charset="-122"/>
              </a:rPr>
              <a:t>Android</a:t>
            </a:r>
            <a:r>
              <a:rPr lang="zh-CN" altLang="en-US" sz="1600" dirty="0" smtClean="0">
                <a:solidFill>
                  <a:schemeClr val="tx1">
                    <a:lumMod val="65000"/>
                    <a:lumOff val="35000"/>
                  </a:schemeClr>
                </a:solidFill>
                <a:latin typeface="微软雅黑" pitchFamily="34" charset="-122"/>
                <a:ea typeface="微软雅黑" pitchFamily="34" charset="-122"/>
              </a:rPr>
              <a:t>图形界面</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solidFill>
                  <a:schemeClr val="tx1">
                    <a:lumMod val="65000"/>
                    <a:lumOff val="35000"/>
                  </a:schemeClr>
                </a:solidFill>
              </a:rPr>
              <a:t>广播事件</a:t>
            </a:r>
            <a:endParaRPr lang="zh-CN" altLang="en-US" dirty="0">
              <a:solidFill>
                <a:schemeClr val="tx1">
                  <a:lumMod val="65000"/>
                  <a:lumOff val="35000"/>
                </a:schemeClr>
              </a:solidFill>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pic>
        <p:nvPicPr>
          <p:cNvPr id="13" name="图片 12"/>
          <p:cNvPicPr>
            <a:picLocks noChangeAspect="1"/>
          </p:cNvPicPr>
          <p:nvPr/>
        </p:nvPicPr>
        <p:blipFill>
          <a:blip r:embed="rId3">
            <a:clrChange>
              <a:clrFrom>
                <a:srgbClr val="FFFFFF"/>
              </a:clrFrom>
              <a:clrTo>
                <a:srgbClr val="FFFFFF">
                  <a:alpha val="0"/>
                </a:srgbClr>
              </a:clrTo>
            </a:clrChange>
          </a:blip>
          <a:stretch>
            <a:fillRect/>
          </a:stretch>
        </p:blipFill>
        <p:spPr>
          <a:xfrm>
            <a:off x="179512" y="1838489"/>
            <a:ext cx="8784976" cy="2535663"/>
          </a:xfrm>
          <a:prstGeom prst="rect">
            <a:avLst/>
          </a:prstGeom>
        </p:spPr>
      </p:pic>
      <p:sp>
        <p:nvSpPr>
          <p:cNvPr id="14" name="文本框 13"/>
          <p:cNvSpPr txBox="1"/>
          <p:nvPr/>
        </p:nvSpPr>
        <p:spPr>
          <a:xfrm>
            <a:off x="248542" y="1480651"/>
            <a:ext cx="1553630" cy="276999"/>
          </a:xfrm>
          <a:prstGeom prst="rect">
            <a:avLst/>
          </a:prstGeom>
          <a:noFill/>
        </p:spPr>
        <p:txBody>
          <a:bodyPr wrap="none" rtlCol="0">
            <a:spAutoFit/>
          </a:bodyPr>
          <a:lstStyle/>
          <a:p>
            <a:r>
              <a:rPr lang="en-US" altLang="zh-CN" sz="1200" dirty="0" smtClean="0"/>
              <a:t>1</a:t>
            </a:r>
            <a:r>
              <a:rPr lang="zh-CN" altLang="en-US" sz="1200" dirty="0" smtClean="0"/>
              <a:t>、发送</a:t>
            </a:r>
            <a:r>
              <a:rPr lang="en-US" altLang="zh-CN" sz="1200" dirty="0" smtClean="0"/>
              <a:t>/</a:t>
            </a:r>
            <a:r>
              <a:rPr lang="zh-CN" altLang="en-US" sz="1200" dirty="0" smtClean="0"/>
              <a:t>接收广播：</a:t>
            </a:r>
          </a:p>
        </p:txBody>
      </p:sp>
    </p:spTree>
    <p:extLst>
      <p:ext uri="{BB962C8B-B14F-4D97-AF65-F5344CB8AC3E}">
        <p14:creationId xmlns:p14="http://schemas.microsoft.com/office/powerpoint/2010/main" val="276625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smtClean="0">
                <a:solidFill>
                  <a:schemeClr val="tx1">
                    <a:lumMod val="65000"/>
                    <a:lumOff val="35000"/>
                  </a:schemeClr>
                </a:solidFill>
                <a:latin typeface="微软雅黑" pitchFamily="34" charset="-122"/>
                <a:ea typeface="微软雅黑" pitchFamily="34" charset="-122"/>
              </a:rPr>
              <a:t>Android</a:t>
            </a:r>
            <a:r>
              <a:rPr lang="zh-CN" altLang="en-US" sz="1600" dirty="0" smtClean="0">
                <a:solidFill>
                  <a:schemeClr val="tx1">
                    <a:lumMod val="65000"/>
                    <a:lumOff val="35000"/>
                  </a:schemeClr>
                </a:solidFill>
                <a:latin typeface="微软雅黑" pitchFamily="34" charset="-122"/>
                <a:ea typeface="微软雅黑" pitchFamily="34" charset="-122"/>
              </a:rPr>
              <a:t>图形界面</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solidFill>
                  <a:schemeClr val="tx1">
                    <a:lumMod val="65000"/>
                    <a:lumOff val="35000"/>
                  </a:schemeClr>
                </a:solidFill>
              </a:rPr>
              <a:t>广播事件</a:t>
            </a:r>
            <a:endParaRPr lang="zh-CN" altLang="en-US" dirty="0">
              <a:solidFill>
                <a:schemeClr val="tx1">
                  <a:lumMod val="65000"/>
                  <a:lumOff val="35000"/>
                </a:schemeClr>
              </a:solidFill>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14" name="文本框 13"/>
          <p:cNvSpPr txBox="1"/>
          <p:nvPr/>
        </p:nvSpPr>
        <p:spPr>
          <a:xfrm>
            <a:off x="248542" y="1480651"/>
            <a:ext cx="878767" cy="276999"/>
          </a:xfrm>
          <a:prstGeom prst="rect">
            <a:avLst/>
          </a:prstGeom>
          <a:noFill/>
        </p:spPr>
        <p:txBody>
          <a:bodyPr wrap="none" rtlCol="0">
            <a:spAutoFit/>
          </a:bodyPr>
          <a:lstStyle/>
          <a:p>
            <a:r>
              <a:rPr lang="en-US" altLang="zh-CN" sz="1200" dirty="0" smtClean="0"/>
              <a:t>2</a:t>
            </a:r>
            <a:r>
              <a:rPr lang="zh-CN" altLang="en-US" sz="1200" dirty="0" smtClean="0"/>
              <a:t>、注册：</a:t>
            </a:r>
          </a:p>
        </p:txBody>
      </p:sp>
      <p:pic>
        <p:nvPicPr>
          <p:cNvPr id="9" name="图片 8"/>
          <p:cNvPicPr>
            <a:picLocks noChangeAspect="1"/>
          </p:cNvPicPr>
          <p:nvPr/>
        </p:nvPicPr>
        <p:blipFill>
          <a:blip r:embed="rId3">
            <a:clrChange>
              <a:clrFrom>
                <a:srgbClr val="FFFFFF"/>
              </a:clrFrom>
              <a:clrTo>
                <a:srgbClr val="FFFFFF">
                  <a:alpha val="0"/>
                </a:srgbClr>
              </a:clrTo>
            </a:clrChange>
          </a:blip>
          <a:stretch>
            <a:fillRect/>
          </a:stretch>
        </p:blipFill>
        <p:spPr>
          <a:xfrm>
            <a:off x="300080" y="1853377"/>
            <a:ext cx="8540535" cy="2182364"/>
          </a:xfrm>
          <a:prstGeom prst="rect">
            <a:avLst/>
          </a:prstGeom>
        </p:spPr>
      </p:pic>
    </p:spTree>
    <p:extLst>
      <p:ext uri="{BB962C8B-B14F-4D97-AF65-F5344CB8AC3E}">
        <p14:creationId xmlns:p14="http://schemas.microsoft.com/office/powerpoint/2010/main" val="39290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smtClean="0">
                <a:solidFill>
                  <a:schemeClr val="tx1">
                    <a:lumMod val="65000"/>
                    <a:lumOff val="35000"/>
                  </a:schemeClr>
                </a:solidFill>
                <a:latin typeface="微软雅黑" pitchFamily="34" charset="-122"/>
                <a:ea typeface="微软雅黑" pitchFamily="34" charset="-122"/>
              </a:rPr>
              <a:t>Android</a:t>
            </a:r>
            <a:r>
              <a:rPr lang="zh-CN" altLang="en-US" sz="1600" dirty="0" smtClean="0">
                <a:solidFill>
                  <a:schemeClr val="tx1">
                    <a:lumMod val="65000"/>
                    <a:lumOff val="35000"/>
                  </a:schemeClr>
                </a:solidFill>
                <a:latin typeface="微软雅黑" pitchFamily="34" charset="-122"/>
                <a:ea typeface="微软雅黑" pitchFamily="34" charset="-122"/>
              </a:rPr>
              <a:t>图形界面</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solidFill>
                  <a:schemeClr val="tx1">
                    <a:lumMod val="65000"/>
                    <a:lumOff val="35000"/>
                  </a:schemeClr>
                </a:solidFill>
              </a:rPr>
              <a:t>手势</a:t>
            </a:r>
            <a:endParaRPr lang="zh-CN" altLang="en-US" dirty="0">
              <a:solidFill>
                <a:schemeClr val="tx1">
                  <a:lumMod val="65000"/>
                  <a:lumOff val="35000"/>
                </a:schemeClr>
              </a:solidFill>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242646" y="1214888"/>
            <a:ext cx="5985538" cy="3612438"/>
          </a:xfrm>
          <a:prstGeom prst="rect">
            <a:avLst/>
          </a:prstGeom>
        </p:spPr>
      </p:pic>
    </p:spTree>
    <p:extLst>
      <p:ext uri="{BB962C8B-B14F-4D97-AF65-F5344CB8AC3E}">
        <p14:creationId xmlns:p14="http://schemas.microsoft.com/office/powerpoint/2010/main" val="52716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smtClean="0">
                <a:solidFill>
                  <a:schemeClr val="tx1">
                    <a:lumMod val="65000"/>
                    <a:lumOff val="35000"/>
                  </a:schemeClr>
                </a:solidFill>
                <a:latin typeface="微软雅黑" pitchFamily="34" charset="-122"/>
                <a:ea typeface="微软雅黑" pitchFamily="34" charset="-122"/>
              </a:rPr>
              <a:t>Android</a:t>
            </a:r>
            <a:r>
              <a:rPr lang="zh-CN" altLang="en-US" sz="1600" dirty="0" smtClean="0">
                <a:solidFill>
                  <a:schemeClr val="tx1">
                    <a:lumMod val="65000"/>
                    <a:lumOff val="35000"/>
                  </a:schemeClr>
                </a:solidFill>
                <a:latin typeface="微软雅黑" pitchFamily="34" charset="-122"/>
                <a:ea typeface="微软雅黑" pitchFamily="34" charset="-122"/>
              </a:rPr>
              <a:t>图形界面</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solidFill>
                  <a:schemeClr val="tx1">
                    <a:lumMod val="65000"/>
                    <a:lumOff val="35000"/>
                  </a:schemeClr>
                </a:solidFill>
              </a:rPr>
              <a:t>手势</a:t>
            </a:r>
            <a:endParaRPr lang="zh-CN" altLang="en-US" dirty="0">
              <a:solidFill>
                <a:schemeClr val="tx1">
                  <a:lumMod val="65000"/>
                  <a:lumOff val="35000"/>
                </a:schemeClr>
              </a:solidFill>
            </a:endParaRP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307127" y="1280618"/>
            <a:ext cx="8538485" cy="2603197"/>
          </a:xfrm>
          <a:prstGeom prst="rect">
            <a:avLst/>
          </a:prstGeom>
        </p:spPr>
      </p:pic>
    </p:spTree>
    <p:extLst>
      <p:ext uri="{BB962C8B-B14F-4D97-AF65-F5344CB8AC3E}">
        <p14:creationId xmlns:p14="http://schemas.microsoft.com/office/powerpoint/2010/main" val="64145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6"/>
          <p:cNvSpPr txBox="1">
            <a:spLocks noChangeArrowheads="1"/>
          </p:cNvSpPr>
          <p:nvPr/>
        </p:nvSpPr>
        <p:spPr bwMode="auto">
          <a:xfrm>
            <a:off x="5793842"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970042" y="2311826"/>
            <a:ext cx="4010822" cy="523220"/>
            <a:chOff x="2195736" y="2854964"/>
            <a:chExt cx="3603132" cy="523220"/>
          </a:xfrm>
        </p:grpSpPr>
        <p:sp>
          <p:nvSpPr>
            <p:cNvPr id="9" name="TextBox 16"/>
            <p:cNvSpPr txBox="1"/>
            <p:nvPr/>
          </p:nvSpPr>
          <p:spPr>
            <a:xfrm>
              <a:off x="2771800" y="2854964"/>
              <a:ext cx="3027068" cy="523220"/>
            </a:xfrm>
            <a:prstGeom prst="rect">
              <a:avLst/>
            </a:prstGeom>
            <a:noFill/>
          </p:spPr>
          <p:txBody>
            <a:bodyPr wrap="none" rtlCol="0">
              <a:spAutoFit/>
            </a:bodyPr>
            <a:lstStyle/>
            <a:p>
              <a:r>
                <a:rPr lang="en-US" altLang="zh-CN" sz="2800" dirty="0" smtClean="0">
                  <a:solidFill>
                    <a:schemeClr val="tx1">
                      <a:lumMod val="65000"/>
                      <a:lumOff val="35000"/>
                    </a:schemeClr>
                  </a:solidFill>
                  <a:latin typeface="微软雅黑" pitchFamily="34" charset="-122"/>
                  <a:ea typeface="微软雅黑" pitchFamily="34" charset="-122"/>
                </a:rPr>
                <a:t>Android</a:t>
              </a:r>
              <a:r>
                <a:rPr lang="zh-CN" altLang="en-US" sz="2800" dirty="0" smtClean="0">
                  <a:solidFill>
                    <a:schemeClr val="tx1">
                      <a:lumMod val="65000"/>
                      <a:lumOff val="35000"/>
                    </a:schemeClr>
                  </a:solidFill>
                  <a:latin typeface="微软雅黑" pitchFamily="34" charset="-122"/>
                  <a:ea typeface="微软雅黑" pitchFamily="34" charset="-122"/>
                </a:rPr>
                <a:t>传感器技术</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10" name="TextBox 20"/>
            <p:cNvSpPr txBox="1"/>
            <p:nvPr/>
          </p:nvSpPr>
          <p:spPr>
            <a:xfrm>
              <a:off x="2195736" y="2854964"/>
              <a:ext cx="537431"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04</a:t>
              </a:r>
              <a:endParaRPr lang="zh-CN" altLang="en-US" sz="2800" b="1" dirty="0">
                <a:solidFill>
                  <a:schemeClr val="tx1">
                    <a:lumMod val="65000"/>
                    <a:lumOff val="35000"/>
                  </a:schemeClr>
                </a:solidFill>
                <a:latin typeface="Roboto Th" pitchFamily="2" charset="0"/>
                <a:ea typeface="微软雅黑" pitchFamily="34" charset="-122"/>
              </a:endParaRPr>
            </a:p>
          </p:txBody>
        </p:sp>
      </p:grpSp>
      <p:sp>
        <p:nvSpPr>
          <p:cNvPr id="11" name="圆角矩形 10"/>
          <p:cNvSpPr/>
          <p:nvPr/>
        </p:nvSpPr>
        <p:spPr>
          <a:xfrm>
            <a:off x="2190940" y="2311826"/>
            <a:ext cx="4771486"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 name="椭圆 30"/>
          <p:cNvSpPr/>
          <p:nvPr/>
        </p:nvSpPr>
        <p:spPr>
          <a:xfrm rot="7200000">
            <a:off x="1947286" y="2556685"/>
            <a:ext cx="874986" cy="434480"/>
          </a:xfrm>
          <a:custGeom>
            <a:avLst/>
            <a:gdLst/>
            <a:ahLst/>
            <a:cxnLst/>
            <a:rect l="l" t="t" r="r" b="b"/>
            <a:pathLst>
              <a:path w="1053698" h="523220">
                <a:moveTo>
                  <a:pt x="261610" y="71483"/>
                </a:moveTo>
                <a:cubicBezTo>
                  <a:pt x="156606" y="71483"/>
                  <a:pt x="71483" y="156606"/>
                  <a:pt x="71483" y="261610"/>
                </a:cubicBezTo>
                <a:cubicBezTo>
                  <a:pt x="71483" y="366614"/>
                  <a:pt x="156606" y="451737"/>
                  <a:pt x="261610" y="451737"/>
                </a:cubicBezTo>
                <a:cubicBezTo>
                  <a:pt x="366614" y="451737"/>
                  <a:pt x="451737" y="366614"/>
                  <a:pt x="451737" y="261610"/>
                </a:cubicBezTo>
                <a:cubicBezTo>
                  <a:pt x="451737" y="156606"/>
                  <a:pt x="366614" y="71483"/>
                  <a:pt x="261610" y="71483"/>
                </a:cubicBezTo>
                <a:close/>
                <a:moveTo>
                  <a:pt x="261610" y="0"/>
                </a:moveTo>
                <a:cubicBezTo>
                  <a:pt x="393824" y="0"/>
                  <a:pt x="503131" y="98080"/>
                  <a:pt x="519591" y="225610"/>
                </a:cubicBezTo>
                <a:lnTo>
                  <a:pt x="1017698" y="225610"/>
                </a:lnTo>
                <a:cubicBezTo>
                  <a:pt x="1037580" y="225610"/>
                  <a:pt x="1053698" y="241728"/>
                  <a:pt x="1053698" y="261610"/>
                </a:cubicBezTo>
                <a:cubicBezTo>
                  <a:pt x="1053698" y="281492"/>
                  <a:pt x="1037580" y="297610"/>
                  <a:pt x="1017698" y="297610"/>
                </a:cubicBezTo>
                <a:lnTo>
                  <a:pt x="519591" y="297610"/>
                </a:lnTo>
                <a:cubicBezTo>
                  <a:pt x="503131" y="425140"/>
                  <a:pt x="393824" y="523220"/>
                  <a:pt x="261610" y="523220"/>
                </a:cubicBezTo>
                <a:cubicBezTo>
                  <a:pt x="117127" y="523220"/>
                  <a:pt x="0" y="406093"/>
                  <a:pt x="0" y="261610"/>
                </a:cubicBezTo>
                <a:cubicBezTo>
                  <a:pt x="0" y="117127"/>
                  <a:pt x="117127" y="0"/>
                  <a:pt x="261610" y="0"/>
                </a:cubicBezTo>
                <a:close/>
              </a:path>
            </a:pathLst>
          </a:custGeom>
          <a:solidFill>
            <a:schemeClr val="tx1">
              <a:lumMod val="65000"/>
              <a:lumOff val="3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extLst>
      <p:ext uri="{BB962C8B-B14F-4D97-AF65-F5344CB8AC3E}">
        <p14:creationId xmlns:p14="http://schemas.microsoft.com/office/powerpoint/2010/main" val="18980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a:solidFill>
                  <a:schemeClr val="tx1">
                    <a:lumMod val="65000"/>
                    <a:lumOff val="35000"/>
                  </a:schemeClr>
                </a:solidFill>
                <a:latin typeface="微软雅黑" pitchFamily="34" charset="-122"/>
                <a:ea typeface="微软雅黑" pitchFamily="34" charset="-122"/>
              </a:rPr>
              <a:t>Android</a:t>
            </a:r>
            <a:r>
              <a:rPr lang="zh-CN" altLang="en-US" sz="1600" dirty="0">
                <a:solidFill>
                  <a:schemeClr val="tx1">
                    <a:lumMod val="65000"/>
                    <a:lumOff val="35000"/>
                  </a:schemeClr>
                </a:solidFill>
                <a:latin typeface="微软雅黑" pitchFamily="34" charset="-122"/>
                <a:ea typeface="微软雅黑" pitchFamily="34" charset="-122"/>
              </a:rPr>
              <a:t>传感器技术</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lumMod val="65000"/>
                    <a:lumOff val="35000"/>
                  </a:schemeClr>
                </a:solidFill>
              </a:rPr>
              <a:t>GPS</a:t>
            </a:r>
            <a:r>
              <a:rPr lang="zh-CN" altLang="en-US" sz="1200" dirty="0">
                <a:solidFill>
                  <a:schemeClr val="tx1">
                    <a:lumMod val="65000"/>
                    <a:lumOff val="35000"/>
                  </a:schemeClr>
                </a:solidFill>
              </a:rPr>
              <a:t>位置信息的获取</a:t>
            </a: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9" name="文本框 2"/>
          <p:cNvSpPr txBox="1">
            <a:spLocks noChangeArrowheads="1"/>
          </p:cNvSpPr>
          <p:nvPr/>
        </p:nvSpPr>
        <p:spPr bwMode="auto">
          <a:xfrm>
            <a:off x="58126" y="1247895"/>
            <a:ext cx="35448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t>Android</a:t>
            </a:r>
            <a:r>
              <a:rPr lang="zh-CN" altLang="en-US" dirty="0"/>
              <a:t>原生</a:t>
            </a:r>
            <a:r>
              <a:rPr lang="en-US" altLang="zh-CN" dirty="0"/>
              <a:t>GPS</a:t>
            </a:r>
            <a:r>
              <a:rPr lang="zh-CN" altLang="en-US" dirty="0"/>
              <a:t>位置获取方法：</a:t>
            </a:r>
          </a:p>
        </p:txBody>
      </p:sp>
      <p:sp>
        <p:nvSpPr>
          <p:cNvPr id="10" name="文本框 5"/>
          <p:cNvSpPr txBox="1">
            <a:spLocks noChangeArrowheads="1"/>
          </p:cNvSpPr>
          <p:nvPr/>
        </p:nvSpPr>
        <p:spPr bwMode="auto">
          <a:xfrm>
            <a:off x="393089" y="1824886"/>
            <a:ext cx="31797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dirty="0"/>
              <a:t>初始化</a:t>
            </a:r>
            <a:r>
              <a:rPr lang="en-US" altLang="zh-CN" dirty="0" err="1"/>
              <a:t>LocationManager</a:t>
            </a:r>
            <a:r>
              <a:rPr lang="zh-CN" altLang="en-US" dirty="0"/>
              <a:t>：</a:t>
            </a:r>
            <a:endParaRPr lang="en-US" altLang="zh-CN" dirty="0"/>
          </a:p>
        </p:txBody>
      </p:sp>
      <p:pic>
        <p:nvPicPr>
          <p:cNvPr id="12"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116" y="2370371"/>
            <a:ext cx="843597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65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4" name="TextBox 13"/>
          <p:cNvSpPr txBox="1"/>
          <p:nvPr/>
        </p:nvSpPr>
        <p:spPr>
          <a:xfrm>
            <a:off x="242646" y="108094"/>
            <a:ext cx="2286508" cy="400110"/>
          </a:xfrm>
          <a:prstGeom prst="rect">
            <a:avLst/>
          </a:prstGeom>
          <a:noFill/>
        </p:spPr>
        <p:txBody>
          <a:bodyPr wrap="square" rtlCol="0">
            <a:spAutoFit/>
          </a:bodyPr>
          <a:lstStyle/>
          <a:p>
            <a:pPr lvl="0" algn="ctr"/>
            <a:r>
              <a:rPr lang="zh-CN" altLang="en-US" sz="2000" dirty="0" smtClean="0">
                <a:solidFill>
                  <a:schemeClr val="tx1">
                    <a:lumMod val="65000"/>
                    <a:lumOff val="35000"/>
                  </a:schemeClr>
                </a:solidFill>
                <a:latin typeface="微软雅黑" pitchFamily="34" charset="-122"/>
                <a:ea typeface="微软雅黑" pitchFamily="34" charset="-122"/>
              </a:rPr>
              <a:t>知识点</a:t>
            </a:r>
            <a:endParaRPr lang="zh-CN" altLang="en-US" sz="2000" dirty="0">
              <a:solidFill>
                <a:schemeClr val="tx1">
                  <a:lumMod val="65000"/>
                  <a:lumOff val="35000"/>
                </a:schemeClr>
              </a:solidFill>
              <a:latin typeface="微软雅黑" pitchFamily="34" charset="-122"/>
              <a:ea typeface="微软雅黑" pitchFamily="34" charset="-122"/>
            </a:endParaRPr>
          </a:p>
        </p:txBody>
      </p:sp>
      <p:sp>
        <p:nvSpPr>
          <p:cNvPr id="5"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437828" y="1020604"/>
            <a:ext cx="216000" cy="216000"/>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eaLnBrk="1" hangingPunct="1">
              <a:buFont typeface="Arial" panose="020B0604020202020204" pitchFamily="34" charset="0"/>
              <a:buNone/>
              <a:defRPr/>
            </a:pPr>
            <a:endParaRPr lang="zh-CN" altLang="en-US"/>
          </a:p>
        </p:txBody>
      </p:sp>
      <p:sp>
        <p:nvSpPr>
          <p:cNvPr id="7" name="Text Box 9"/>
          <p:cNvSpPr txBox="1">
            <a:spLocks noChangeArrowheads="1"/>
          </p:cNvSpPr>
          <p:nvPr/>
        </p:nvSpPr>
        <p:spPr bwMode="auto">
          <a:xfrm>
            <a:off x="691432" y="939621"/>
            <a:ext cx="25955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ea typeface="微软雅黑" panose="020B0503020204020204" pitchFamily="34" charset="-122"/>
              </a:rPr>
              <a:t>常用的</a:t>
            </a:r>
            <a:r>
              <a:rPr lang="en-US" altLang="zh-CN" dirty="0">
                <a:ea typeface="微软雅黑" panose="020B0503020204020204" pitchFamily="34" charset="-122"/>
              </a:rPr>
              <a:t>Android</a:t>
            </a:r>
            <a:r>
              <a:rPr lang="zh-CN" altLang="en-US" dirty="0">
                <a:ea typeface="微软雅黑" panose="020B0503020204020204" pitchFamily="34" charset="-122"/>
              </a:rPr>
              <a:t>开发框架</a:t>
            </a:r>
          </a:p>
        </p:txBody>
      </p:sp>
      <p:sp>
        <p:nvSpPr>
          <p:cNvPr id="11" name="Text Box 9"/>
          <p:cNvSpPr txBox="1">
            <a:spLocks noChangeArrowheads="1"/>
          </p:cNvSpPr>
          <p:nvPr/>
        </p:nvSpPr>
        <p:spPr bwMode="auto">
          <a:xfrm>
            <a:off x="683568" y="1484090"/>
            <a:ext cx="2364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ea typeface="微软雅黑" panose="020B0503020204020204" pitchFamily="34" charset="-122"/>
              </a:rPr>
              <a:t>Android</a:t>
            </a:r>
            <a:r>
              <a:rPr lang="zh-CN" altLang="en-US" dirty="0">
                <a:ea typeface="微软雅黑" panose="020B0503020204020204" pitchFamily="34" charset="-122"/>
              </a:rPr>
              <a:t>图形界面开发</a:t>
            </a:r>
          </a:p>
        </p:txBody>
      </p:sp>
      <p:sp>
        <p:nvSpPr>
          <p:cNvPr id="13" name="Text Box 9"/>
          <p:cNvSpPr txBox="1">
            <a:spLocks noChangeArrowheads="1"/>
          </p:cNvSpPr>
          <p:nvPr/>
        </p:nvSpPr>
        <p:spPr bwMode="auto">
          <a:xfrm>
            <a:off x="683568" y="2069878"/>
            <a:ext cx="2364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ea typeface="微软雅黑" panose="020B0503020204020204" pitchFamily="34" charset="-122"/>
              </a:rPr>
              <a:t>Android</a:t>
            </a:r>
            <a:r>
              <a:rPr lang="zh-CN" altLang="en-US" dirty="0">
                <a:ea typeface="微软雅黑" panose="020B0503020204020204" pitchFamily="34" charset="-122"/>
              </a:rPr>
              <a:t>事件处理开发</a:t>
            </a:r>
          </a:p>
        </p:txBody>
      </p:sp>
      <p:sp>
        <p:nvSpPr>
          <p:cNvPr id="16" name="Text Box 9"/>
          <p:cNvSpPr txBox="1">
            <a:spLocks noChangeArrowheads="1"/>
          </p:cNvSpPr>
          <p:nvPr/>
        </p:nvSpPr>
        <p:spPr bwMode="auto">
          <a:xfrm>
            <a:off x="672456" y="2654078"/>
            <a:ext cx="2364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微软雅黑" panose="020B0503020204020204" pitchFamily="34" charset="-122"/>
              </a:rPr>
              <a:t>Android</a:t>
            </a:r>
            <a:r>
              <a:rPr lang="zh-CN" altLang="en-US">
                <a:ea typeface="微软雅黑" panose="020B0503020204020204" pitchFamily="34" charset="-122"/>
              </a:rPr>
              <a:t>网络技术开发</a:t>
            </a:r>
          </a:p>
        </p:txBody>
      </p:sp>
      <p:sp>
        <p:nvSpPr>
          <p:cNvPr id="18" name="Text Box 9"/>
          <p:cNvSpPr txBox="1">
            <a:spLocks noChangeArrowheads="1"/>
          </p:cNvSpPr>
          <p:nvPr/>
        </p:nvSpPr>
        <p:spPr bwMode="auto">
          <a:xfrm>
            <a:off x="688331" y="3239865"/>
            <a:ext cx="25955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微软雅黑" panose="020B0503020204020204" pitchFamily="34" charset="-122"/>
              </a:rPr>
              <a:t>Android</a:t>
            </a:r>
            <a:r>
              <a:rPr lang="zh-CN" altLang="en-US">
                <a:ea typeface="微软雅黑" panose="020B0503020204020204" pitchFamily="34" charset="-122"/>
              </a:rPr>
              <a:t>数据库技术开发</a:t>
            </a:r>
          </a:p>
        </p:txBody>
      </p:sp>
      <p:sp>
        <p:nvSpPr>
          <p:cNvPr id="20" name="Text Box 9"/>
          <p:cNvSpPr txBox="1">
            <a:spLocks noChangeArrowheads="1"/>
          </p:cNvSpPr>
          <p:nvPr/>
        </p:nvSpPr>
        <p:spPr bwMode="auto">
          <a:xfrm>
            <a:off x="683568" y="3817715"/>
            <a:ext cx="28264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微软雅黑" panose="020B0503020204020204" pitchFamily="34" charset="-122"/>
              </a:rPr>
              <a:t>Android</a:t>
            </a:r>
            <a:r>
              <a:rPr lang="zh-CN" altLang="en-US">
                <a:ea typeface="微软雅黑" panose="020B0503020204020204" pitchFamily="34" charset="-122"/>
              </a:rPr>
              <a:t>后台服务技术开发</a:t>
            </a:r>
          </a:p>
        </p:txBody>
      </p:sp>
      <p:sp>
        <p:nvSpPr>
          <p:cNvPr id="22" name="Text Box 9"/>
          <p:cNvSpPr txBox="1">
            <a:spLocks noChangeArrowheads="1"/>
          </p:cNvSpPr>
          <p:nvPr/>
        </p:nvSpPr>
        <p:spPr bwMode="auto">
          <a:xfrm>
            <a:off x="5208116" y="917237"/>
            <a:ext cx="2364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ea typeface="微软雅黑" panose="020B0503020204020204" pitchFamily="34" charset="-122"/>
              </a:rPr>
              <a:t>Android</a:t>
            </a:r>
            <a:r>
              <a:rPr lang="zh-CN" altLang="en-US" dirty="0">
                <a:ea typeface="微软雅黑" panose="020B0503020204020204" pitchFamily="34" charset="-122"/>
              </a:rPr>
              <a:t>手势技术开发</a:t>
            </a:r>
          </a:p>
        </p:txBody>
      </p:sp>
      <p:sp>
        <p:nvSpPr>
          <p:cNvPr id="24" name="Text Box 9"/>
          <p:cNvSpPr txBox="1">
            <a:spLocks noChangeArrowheads="1"/>
          </p:cNvSpPr>
          <p:nvPr/>
        </p:nvSpPr>
        <p:spPr bwMode="auto">
          <a:xfrm>
            <a:off x="5194002" y="1460651"/>
            <a:ext cx="25955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ea typeface="微软雅黑" panose="020B0503020204020204" pitchFamily="34" charset="-122"/>
              </a:rPr>
              <a:t>Android</a:t>
            </a:r>
            <a:r>
              <a:rPr lang="zh-CN" altLang="en-US" dirty="0">
                <a:ea typeface="微软雅黑" panose="020B0503020204020204" pitchFamily="34" charset="-122"/>
              </a:rPr>
              <a:t>传感器技术开发</a:t>
            </a:r>
          </a:p>
        </p:txBody>
      </p:sp>
      <p:sp>
        <p:nvSpPr>
          <p:cNvPr id="26" name="Text Box 9"/>
          <p:cNvSpPr txBox="1">
            <a:spLocks noChangeArrowheads="1"/>
          </p:cNvSpPr>
          <p:nvPr/>
        </p:nvSpPr>
        <p:spPr bwMode="auto">
          <a:xfrm>
            <a:off x="5228356" y="2049035"/>
            <a:ext cx="25955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ea typeface="微软雅黑" panose="020B0503020204020204" pitchFamily="34" charset="-122"/>
              </a:rPr>
              <a:t>Android</a:t>
            </a:r>
            <a:r>
              <a:rPr lang="zh-CN" altLang="en-US" dirty="0">
                <a:ea typeface="微软雅黑" panose="020B0503020204020204" pitchFamily="34" charset="-122"/>
              </a:rPr>
              <a:t>流媒体技术开发</a:t>
            </a:r>
          </a:p>
        </p:txBody>
      </p:sp>
      <p:sp>
        <p:nvSpPr>
          <p:cNvPr id="28" name="Text Box 9"/>
          <p:cNvSpPr txBox="1">
            <a:spLocks noChangeArrowheads="1"/>
          </p:cNvSpPr>
          <p:nvPr/>
        </p:nvSpPr>
        <p:spPr bwMode="auto">
          <a:xfrm>
            <a:off x="5228356" y="2623956"/>
            <a:ext cx="24032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fr-FR" altLang="zh-CN" dirty="0">
                <a:ea typeface="微软雅黑" panose="020B0503020204020204" pitchFamily="34" charset="-122"/>
              </a:rPr>
              <a:t>Android LBS</a:t>
            </a:r>
            <a:r>
              <a:rPr lang="zh-CN" altLang="en-US" dirty="0">
                <a:ea typeface="微软雅黑" panose="020B0503020204020204" pitchFamily="34" charset="-122"/>
              </a:rPr>
              <a:t>技术开发</a:t>
            </a:r>
          </a:p>
        </p:txBody>
      </p:sp>
      <p:sp>
        <p:nvSpPr>
          <p:cNvPr id="30" name="Text Box 9"/>
          <p:cNvSpPr txBox="1">
            <a:spLocks noChangeArrowheads="1"/>
          </p:cNvSpPr>
          <p:nvPr/>
        </p:nvSpPr>
        <p:spPr bwMode="auto">
          <a:xfrm>
            <a:off x="5208116" y="3210530"/>
            <a:ext cx="2364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fr-FR" altLang="zh-CN" dirty="0">
                <a:ea typeface="微软雅黑" panose="020B0503020204020204" pitchFamily="34" charset="-122"/>
              </a:rPr>
              <a:t>Android</a:t>
            </a:r>
            <a:r>
              <a:rPr lang="zh-CN" altLang="fr-FR" dirty="0">
                <a:ea typeface="微软雅黑" panose="020B0503020204020204" pitchFamily="34" charset="-122"/>
              </a:rPr>
              <a:t>典型案例分析</a:t>
            </a:r>
            <a:endParaRPr lang="zh-CN" altLang="en-US" dirty="0">
              <a:ea typeface="微软雅黑" panose="020B0503020204020204" pitchFamily="34" charset="-122"/>
            </a:endParaRPr>
          </a:p>
        </p:txBody>
      </p:sp>
      <p:sp>
        <p:nvSpPr>
          <p:cNvPr id="38" name="Rectangle 5"/>
          <p:cNvSpPr>
            <a:spLocks noChangeArrowheads="1"/>
          </p:cNvSpPr>
          <p:nvPr/>
        </p:nvSpPr>
        <p:spPr bwMode="auto">
          <a:xfrm>
            <a:off x="435794" y="1567105"/>
            <a:ext cx="216000" cy="216000"/>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eaLnBrk="1" hangingPunct="1">
              <a:buFont typeface="Arial" panose="020B0604020202020204" pitchFamily="34" charset="0"/>
              <a:buNone/>
              <a:defRPr/>
            </a:pPr>
            <a:endParaRPr lang="zh-CN" altLang="en-US"/>
          </a:p>
        </p:txBody>
      </p:sp>
      <p:sp>
        <p:nvSpPr>
          <p:cNvPr id="39" name="Rectangle 5"/>
          <p:cNvSpPr>
            <a:spLocks noChangeArrowheads="1"/>
          </p:cNvSpPr>
          <p:nvPr/>
        </p:nvSpPr>
        <p:spPr bwMode="auto">
          <a:xfrm>
            <a:off x="435794" y="2152893"/>
            <a:ext cx="216000" cy="216000"/>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eaLnBrk="1" hangingPunct="1">
              <a:buFont typeface="Arial" panose="020B0604020202020204" pitchFamily="34" charset="0"/>
              <a:buNone/>
              <a:defRPr/>
            </a:pPr>
            <a:endParaRPr lang="zh-CN" altLang="en-US"/>
          </a:p>
        </p:txBody>
      </p:sp>
      <p:sp>
        <p:nvSpPr>
          <p:cNvPr id="40" name="Rectangle 5"/>
          <p:cNvSpPr>
            <a:spLocks noChangeArrowheads="1"/>
          </p:cNvSpPr>
          <p:nvPr/>
        </p:nvSpPr>
        <p:spPr bwMode="auto">
          <a:xfrm>
            <a:off x="435794" y="2730743"/>
            <a:ext cx="216000" cy="216000"/>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eaLnBrk="1" hangingPunct="1">
              <a:buFont typeface="Arial" panose="020B0604020202020204" pitchFamily="34" charset="0"/>
              <a:buNone/>
              <a:defRPr/>
            </a:pPr>
            <a:endParaRPr lang="zh-CN" altLang="en-US"/>
          </a:p>
        </p:txBody>
      </p:sp>
      <p:sp>
        <p:nvSpPr>
          <p:cNvPr id="41" name="Rectangle 5"/>
          <p:cNvSpPr>
            <a:spLocks noChangeArrowheads="1"/>
          </p:cNvSpPr>
          <p:nvPr/>
        </p:nvSpPr>
        <p:spPr bwMode="auto">
          <a:xfrm>
            <a:off x="435794" y="3316531"/>
            <a:ext cx="216000" cy="216000"/>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eaLnBrk="1" hangingPunct="1">
              <a:buFont typeface="Arial" panose="020B0604020202020204" pitchFamily="34" charset="0"/>
              <a:buNone/>
              <a:defRPr/>
            </a:pPr>
            <a:endParaRPr lang="zh-CN" altLang="en-US"/>
          </a:p>
        </p:txBody>
      </p:sp>
      <p:sp>
        <p:nvSpPr>
          <p:cNvPr id="42" name="Rectangle 5"/>
          <p:cNvSpPr>
            <a:spLocks noChangeArrowheads="1"/>
          </p:cNvSpPr>
          <p:nvPr/>
        </p:nvSpPr>
        <p:spPr bwMode="auto">
          <a:xfrm>
            <a:off x="435794" y="3894381"/>
            <a:ext cx="216000" cy="216000"/>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eaLnBrk="1" hangingPunct="1">
              <a:buFont typeface="Arial" panose="020B0604020202020204" pitchFamily="34" charset="0"/>
              <a:buNone/>
              <a:defRPr/>
            </a:pPr>
            <a:endParaRPr lang="zh-CN" altLang="en-US"/>
          </a:p>
        </p:txBody>
      </p:sp>
      <p:sp>
        <p:nvSpPr>
          <p:cNvPr id="43" name="Rectangle 5"/>
          <p:cNvSpPr>
            <a:spLocks noChangeArrowheads="1"/>
          </p:cNvSpPr>
          <p:nvPr/>
        </p:nvSpPr>
        <p:spPr bwMode="auto">
          <a:xfrm>
            <a:off x="4923532" y="1014410"/>
            <a:ext cx="216000" cy="216000"/>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eaLnBrk="1" hangingPunct="1">
              <a:buFont typeface="Arial" panose="020B0604020202020204" pitchFamily="34" charset="0"/>
              <a:buNone/>
              <a:defRPr/>
            </a:pPr>
            <a:endParaRPr lang="zh-CN" altLang="en-US"/>
          </a:p>
        </p:txBody>
      </p:sp>
      <p:sp>
        <p:nvSpPr>
          <p:cNvPr id="44" name="Rectangle 5"/>
          <p:cNvSpPr>
            <a:spLocks noChangeArrowheads="1"/>
          </p:cNvSpPr>
          <p:nvPr/>
        </p:nvSpPr>
        <p:spPr bwMode="auto">
          <a:xfrm>
            <a:off x="4923532" y="2069878"/>
            <a:ext cx="216000" cy="216000"/>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eaLnBrk="1" hangingPunct="1">
              <a:buFont typeface="Arial" panose="020B0604020202020204" pitchFamily="34" charset="0"/>
              <a:buNone/>
              <a:defRPr/>
            </a:pPr>
            <a:endParaRPr lang="zh-CN" altLang="en-US"/>
          </a:p>
        </p:txBody>
      </p:sp>
      <p:sp>
        <p:nvSpPr>
          <p:cNvPr id="45" name="Rectangle 5"/>
          <p:cNvSpPr>
            <a:spLocks noChangeArrowheads="1"/>
          </p:cNvSpPr>
          <p:nvPr/>
        </p:nvSpPr>
        <p:spPr bwMode="auto">
          <a:xfrm>
            <a:off x="4923532" y="2639838"/>
            <a:ext cx="216000" cy="216000"/>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eaLnBrk="1" hangingPunct="1">
              <a:buFont typeface="Arial" panose="020B0604020202020204" pitchFamily="34" charset="0"/>
              <a:buNone/>
              <a:defRPr/>
            </a:pPr>
            <a:endParaRPr lang="zh-CN" altLang="en-US"/>
          </a:p>
        </p:txBody>
      </p:sp>
      <p:sp>
        <p:nvSpPr>
          <p:cNvPr id="46" name="Rectangle 5"/>
          <p:cNvSpPr>
            <a:spLocks noChangeArrowheads="1"/>
          </p:cNvSpPr>
          <p:nvPr/>
        </p:nvSpPr>
        <p:spPr bwMode="auto">
          <a:xfrm>
            <a:off x="4923532" y="3311656"/>
            <a:ext cx="216000" cy="216000"/>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eaLnBrk="1" hangingPunct="1">
              <a:buFont typeface="Arial" panose="020B0604020202020204" pitchFamily="34" charset="0"/>
              <a:buNone/>
              <a:defRPr/>
            </a:pPr>
            <a:endParaRPr lang="zh-CN" altLang="en-US"/>
          </a:p>
        </p:txBody>
      </p:sp>
      <p:sp>
        <p:nvSpPr>
          <p:cNvPr id="47" name="Rectangle 5"/>
          <p:cNvSpPr>
            <a:spLocks noChangeArrowheads="1"/>
          </p:cNvSpPr>
          <p:nvPr/>
        </p:nvSpPr>
        <p:spPr bwMode="auto">
          <a:xfrm>
            <a:off x="4923532" y="1506060"/>
            <a:ext cx="216000" cy="216000"/>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eaLnBrk="1" hangingPunct="1">
              <a:buFont typeface="Arial" panose="020B0604020202020204" pitchFamily="34" charset="0"/>
              <a:buNone/>
              <a:defRPr/>
            </a:pPr>
            <a:endParaRPr lang="zh-CN" altLang="en-US"/>
          </a:p>
        </p:txBody>
      </p:sp>
    </p:spTree>
    <p:extLst>
      <p:ext uri="{BB962C8B-B14F-4D97-AF65-F5344CB8AC3E}">
        <p14:creationId xmlns:p14="http://schemas.microsoft.com/office/powerpoint/2010/main" val="14159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a:solidFill>
                  <a:schemeClr val="tx1">
                    <a:lumMod val="65000"/>
                    <a:lumOff val="35000"/>
                  </a:schemeClr>
                </a:solidFill>
                <a:latin typeface="微软雅黑" pitchFamily="34" charset="-122"/>
                <a:ea typeface="微软雅黑" pitchFamily="34" charset="-122"/>
              </a:rPr>
              <a:t>Android</a:t>
            </a:r>
            <a:r>
              <a:rPr lang="zh-CN" altLang="en-US" sz="1600" dirty="0">
                <a:solidFill>
                  <a:schemeClr val="tx1">
                    <a:lumMod val="65000"/>
                    <a:lumOff val="35000"/>
                  </a:schemeClr>
                </a:solidFill>
                <a:latin typeface="微软雅黑" pitchFamily="34" charset="-122"/>
                <a:ea typeface="微软雅黑" pitchFamily="34" charset="-122"/>
              </a:rPr>
              <a:t>传感器技术</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lumMod val="65000"/>
                    <a:lumOff val="35000"/>
                  </a:schemeClr>
                </a:solidFill>
              </a:rPr>
              <a:t>GPS</a:t>
            </a:r>
            <a:r>
              <a:rPr lang="zh-CN" altLang="en-US" sz="1200" dirty="0">
                <a:solidFill>
                  <a:schemeClr val="tx1">
                    <a:lumMod val="65000"/>
                    <a:lumOff val="35000"/>
                  </a:schemeClr>
                </a:solidFill>
              </a:rPr>
              <a:t>位置信息的获取</a:t>
            </a:r>
          </a:p>
        </p:txBody>
      </p:sp>
      <p:sp>
        <p:nvSpPr>
          <p:cNvPr id="5" name="文本框 4"/>
          <p:cNvSpPr txBox="1"/>
          <p:nvPr/>
        </p:nvSpPr>
        <p:spPr>
          <a:xfrm>
            <a:off x="2228335" y="3291830"/>
            <a:ext cx="184731" cy="369332"/>
          </a:xfrm>
          <a:prstGeom prst="rect">
            <a:avLst/>
          </a:prstGeom>
          <a:noFill/>
        </p:spPr>
        <p:txBody>
          <a:bodyPr wrap="none" rtlCol="0">
            <a:spAutoFit/>
          </a:bodyPr>
          <a:lstStyle/>
          <a:p>
            <a:endParaRPr lang="zh-CN" altLang="en-US" dirty="0" smtClean="0"/>
          </a:p>
        </p:txBody>
      </p:sp>
      <p:sp>
        <p:nvSpPr>
          <p:cNvPr id="9" name="文本框 2"/>
          <p:cNvSpPr txBox="1">
            <a:spLocks noChangeArrowheads="1"/>
          </p:cNvSpPr>
          <p:nvPr/>
        </p:nvSpPr>
        <p:spPr bwMode="auto">
          <a:xfrm>
            <a:off x="58126" y="1247895"/>
            <a:ext cx="35448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t>Android</a:t>
            </a:r>
            <a:r>
              <a:rPr lang="zh-CN" altLang="en-US" dirty="0"/>
              <a:t>原生</a:t>
            </a:r>
            <a:r>
              <a:rPr lang="en-US" altLang="zh-CN" dirty="0"/>
              <a:t>GPS</a:t>
            </a:r>
            <a:r>
              <a:rPr lang="zh-CN" altLang="en-US" dirty="0"/>
              <a:t>位置获取方法：</a:t>
            </a:r>
          </a:p>
        </p:txBody>
      </p:sp>
      <p:sp>
        <p:nvSpPr>
          <p:cNvPr id="13" name="文本框 5"/>
          <p:cNvSpPr txBox="1">
            <a:spLocks noChangeArrowheads="1"/>
          </p:cNvSpPr>
          <p:nvPr/>
        </p:nvSpPr>
        <p:spPr bwMode="auto">
          <a:xfrm>
            <a:off x="393089" y="1942120"/>
            <a:ext cx="2551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dirty="0"/>
              <a:t>实现位置变化监听：</a:t>
            </a:r>
            <a:endParaRPr lang="en-US" altLang="zh-CN" dirty="0"/>
          </a:p>
        </p:txBody>
      </p:sp>
      <p:pic>
        <p:nvPicPr>
          <p:cNvPr id="14"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3089" y="2445358"/>
            <a:ext cx="8366125"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515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a:solidFill>
                  <a:schemeClr val="tx1">
                    <a:lumMod val="65000"/>
                    <a:lumOff val="35000"/>
                  </a:schemeClr>
                </a:solidFill>
                <a:latin typeface="微软雅黑" pitchFamily="34" charset="-122"/>
                <a:ea typeface="微软雅黑" pitchFamily="34" charset="-122"/>
              </a:rPr>
              <a:t>Android</a:t>
            </a:r>
            <a:r>
              <a:rPr lang="zh-CN" altLang="en-US" sz="1600" dirty="0">
                <a:solidFill>
                  <a:schemeClr val="tx1">
                    <a:lumMod val="65000"/>
                    <a:lumOff val="35000"/>
                  </a:schemeClr>
                </a:solidFill>
                <a:latin typeface="微软雅黑" pitchFamily="34" charset="-122"/>
                <a:ea typeface="微软雅黑" pitchFamily="34" charset="-122"/>
              </a:rPr>
              <a:t>传感器技术</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lumMod val="65000"/>
                    <a:lumOff val="35000"/>
                  </a:schemeClr>
                </a:solidFill>
              </a:rPr>
              <a:t>GPS</a:t>
            </a:r>
            <a:r>
              <a:rPr lang="zh-CN" altLang="en-US" sz="1200" dirty="0">
                <a:solidFill>
                  <a:schemeClr val="tx1">
                    <a:lumMod val="65000"/>
                    <a:lumOff val="35000"/>
                  </a:schemeClr>
                </a:solidFill>
              </a:rPr>
              <a:t>位置信息的获取</a:t>
            </a:r>
          </a:p>
        </p:txBody>
      </p:sp>
      <p:sp>
        <p:nvSpPr>
          <p:cNvPr id="10" name="文本框 2"/>
          <p:cNvSpPr txBox="1">
            <a:spLocks noChangeArrowheads="1"/>
          </p:cNvSpPr>
          <p:nvPr/>
        </p:nvSpPr>
        <p:spPr bwMode="auto">
          <a:xfrm>
            <a:off x="69850" y="1247895"/>
            <a:ext cx="2736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高德</a:t>
            </a:r>
            <a:r>
              <a:rPr lang="en-US" altLang="zh-CN" dirty="0"/>
              <a:t>SDK</a:t>
            </a:r>
            <a:r>
              <a:rPr lang="zh-CN" altLang="en-US" dirty="0"/>
              <a:t>位置获取方法：</a:t>
            </a:r>
          </a:p>
        </p:txBody>
      </p:sp>
      <p:sp>
        <p:nvSpPr>
          <p:cNvPr id="12" name="文本框 5"/>
          <p:cNvSpPr txBox="1">
            <a:spLocks noChangeArrowheads="1"/>
          </p:cNvSpPr>
          <p:nvPr/>
        </p:nvSpPr>
        <p:spPr bwMode="auto">
          <a:xfrm>
            <a:off x="404813" y="1886793"/>
            <a:ext cx="2397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dirty="0"/>
              <a:t>声明</a:t>
            </a:r>
            <a:r>
              <a:rPr lang="en-US" altLang="zh-CN" dirty="0"/>
              <a:t>Service</a:t>
            </a:r>
            <a:r>
              <a:rPr lang="zh-CN" altLang="en-US" dirty="0"/>
              <a:t>组件：</a:t>
            </a:r>
            <a:endParaRPr lang="en-US" altLang="zh-CN" dirty="0"/>
          </a:p>
        </p:txBody>
      </p:sp>
      <p:pic>
        <p:nvPicPr>
          <p:cNvPr id="15"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4813" y="2290018"/>
            <a:ext cx="79533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8"/>
          <p:cNvSpPr txBox="1">
            <a:spLocks noChangeArrowheads="1"/>
          </p:cNvSpPr>
          <p:nvPr/>
        </p:nvSpPr>
        <p:spPr bwMode="auto">
          <a:xfrm>
            <a:off x="404813" y="3466355"/>
            <a:ext cx="2025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a:t>设置高德</a:t>
            </a:r>
            <a:r>
              <a:rPr lang="en-US" altLang="zh-CN"/>
              <a:t>Key</a:t>
            </a:r>
            <a:r>
              <a:rPr lang="zh-CN" altLang="en-US"/>
              <a:t>：</a:t>
            </a:r>
            <a:endParaRPr lang="en-US" altLang="zh-CN"/>
          </a:p>
        </p:txBody>
      </p:sp>
      <p:pic>
        <p:nvPicPr>
          <p:cNvPr id="17"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4813" y="3898155"/>
            <a:ext cx="79724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827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a:solidFill>
                  <a:schemeClr val="tx1">
                    <a:lumMod val="65000"/>
                    <a:lumOff val="35000"/>
                  </a:schemeClr>
                </a:solidFill>
                <a:latin typeface="微软雅黑" pitchFamily="34" charset="-122"/>
                <a:ea typeface="微软雅黑" pitchFamily="34" charset="-122"/>
              </a:rPr>
              <a:t>Android</a:t>
            </a:r>
            <a:r>
              <a:rPr lang="zh-CN" altLang="en-US" sz="1600" dirty="0">
                <a:solidFill>
                  <a:schemeClr val="tx1">
                    <a:lumMod val="65000"/>
                    <a:lumOff val="35000"/>
                  </a:schemeClr>
                </a:solidFill>
                <a:latin typeface="微软雅黑" pitchFamily="34" charset="-122"/>
                <a:ea typeface="微软雅黑" pitchFamily="34" charset="-122"/>
              </a:rPr>
              <a:t>传感器技术</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lumMod val="65000"/>
                    <a:lumOff val="35000"/>
                  </a:schemeClr>
                </a:solidFill>
              </a:rPr>
              <a:t>GPS</a:t>
            </a:r>
            <a:r>
              <a:rPr lang="zh-CN" altLang="en-US" sz="1200" dirty="0">
                <a:solidFill>
                  <a:schemeClr val="tx1">
                    <a:lumMod val="65000"/>
                    <a:lumOff val="35000"/>
                  </a:schemeClr>
                </a:solidFill>
              </a:rPr>
              <a:t>位置信息的获取</a:t>
            </a:r>
          </a:p>
        </p:txBody>
      </p:sp>
      <p:sp>
        <p:nvSpPr>
          <p:cNvPr id="10" name="文本框 2"/>
          <p:cNvSpPr txBox="1">
            <a:spLocks noChangeArrowheads="1"/>
          </p:cNvSpPr>
          <p:nvPr/>
        </p:nvSpPr>
        <p:spPr bwMode="auto">
          <a:xfrm>
            <a:off x="69850" y="1247895"/>
            <a:ext cx="2736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高德</a:t>
            </a:r>
            <a:r>
              <a:rPr lang="en-US" altLang="zh-CN" dirty="0"/>
              <a:t>SDK</a:t>
            </a:r>
            <a:r>
              <a:rPr lang="zh-CN" altLang="en-US" dirty="0"/>
              <a:t>位置获取方法：</a:t>
            </a:r>
          </a:p>
        </p:txBody>
      </p:sp>
      <p:sp>
        <p:nvSpPr>
          <p:cNvPr id="18" name="文本框 5"/>
          <p:cNvSpPr txBox="1">
            <a:spLocks noChangeArrowheads="1"/>
          </p:cNvSpPr>
          <p:nvPr/>
        </p:nvSpPr>
        <p:spPr bwMode="auto">
          <a:xfrm>
            <a:off x="69850" y="1549487"/>
            <a:ext cx="1628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dirty="0"/>
              <a:t>声明权限：</a:t>
            </a:r>
            <a:endParaRPr lang="en-US" altLang="zh-CN" dirty="0"/>
          </a:p>
        </p:txBody>
      </p:sp>
      <p:pic>
        <p:nvPicPr>
          <p:cNvPr id="19"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2411" y="1879312"/>
            <a:ext cx="5052773" cy="291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535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a:solidFill>
                  <a:schemeClr val="tx1">
                    <a:lumMod val="65000"/>
                    <a:lumOff val="35000"/>
                  </a:schemeClr>
                </a:solidFill>
                <a:latin typeface="微软雅黑" pitchFamily="34" charset="-122"/>
                <a:ea typeface="微软雅黑" pitchFamily="34" charset="-122"/>
              </a:rPr>
              <a:t>Android</a:t>
            </a:r>
            <a:r>
              <a:rPr lang="zh-CN" altLang="en-US" sz="1600" dirty="0">
                <a:solidFill>
                  <a:schemeClr val="tx1">
                    <a:lumMod val="65000"/>
                    <a:lumOff val="35000"/>
                  </a:schemeClr>
                </a:solidFill>
                <a:latin typeface="微软雅黑" pitchFamily="34" charset="-122"/>
                <a:ea typeface="微软雅黑" pitchFamily="34" charset="-122"/>
              </a:rPr>
              <a:t>传感器技术</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lumMod val="65000"/>
                    <a:lumOff val="35000"/>
                  </a:schemeClr>
                </a:solidFill>
              </a:rPr>
              <a:t>GPS</a:t>
            </a:r>
            <a:r>
              <a:rPr lang="zh-CN" altLang="en-US" sz="1200" dirty="0">
                <a:solidFill>
                  <a:schemeClr val="tx1">
                    <a:lumMod val="65000"/>
                    <a:lumOff val="35000"/>
                  </a:schemeClr>
                </a:solidFill>
              </a:rPr>
              <a:t>位置信息的获取</a:t>
            </a:r>
          </a:p>
        </p:txBody>
      </p:sp>
      <p:sp>
        <p:nvSpPr>
          <p:cNvPr id="10" name="文本框 2"/>
          <p:cNvSpPr txBox="1">
            <a:spLocks noChangeArrowheads="1"/>
          </p:cNvSpPr>
          <p:nvPr/>
        </p:nvSpPr>
        <p:spPr bwMode="auto">
          <a:xfrm>
            <a:off x="69850" y="1247895"/>
            <a:ext cx="2736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高德</a:t>
            </a:r>
            <a:r>
              <a:rPr lang="en-US" altLang="zh-CN" dirty="0"/>
              <a:t>SDK</a:t>
            </a:r>
            <a:r>
              <a:rPr lang="zh-CN" altLang="en-US" dirty="0"/>
              <a:t>位置获取方法：</a:t>
            </a:r>
          </a:p>
        </p:txBody>
      </p:sp>
      <p:sp>
        <p:nvSpPr>
          <p:cNvPr id="13" name="文本框 5"/>
          <p:cNvSpPr txBox="1">
            <a:spLocks noChangeArrowheads="1"/>
          </p:cNvSpPr>
          <p:nvPr/>
        </p:nvSpPr>
        <p:spPr bwMode="auto">
          <a:xfrm>
            <a:off x="318047" y="1616195"/>
            <a:ext cx="1858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dirty="0"/>
              <a:t>初始化定位：</a:t>
            </a:r>
            <a:endParaRPr lang="en-US" altLang="zh-CN" dirty="0"/>
          </a:p>
        </p:txBody>
      </p:sp>
      <p:pic>
        <p:nvPicPr>
          <p:cNvPr id="14"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603" y="1968042"/>
            <a:ext cx="5070249" cy="276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805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a:solidFill>
                  <a:schemeClr val="tx1">
                    <a:lumMod val="65000"/>
                    <a:lumOff val="35000"/>
                  </a:schemeClr>
                </a:solidFill>
                <a:latin typeface="微软雅黑" pitchFamily="34" charset="-122"/>
                <a:ea typeface="微软雅黑" pitchFamily="34" charset="-122"/>
              </a:rPr>
              <a:t>Android</a:t>
            </a:r>
            <a:r>
              <a:rPr lang="zh-CN" altLang="en-US" sz="1600" dirty="0">
                <a:solidFill>
                  <a:schemeClr val="tx1">
                    <a:lumMod val="65000"/>
                    <a:lumOff val="35000"/>
                  </a:schemeClr>
                </a:solidFill>
                <a:latin typeface="微软雅黑" pitchFamily="34" charset="-122"/>
                <a:ea typeface="微软雅黑" pitchFamily="34" charset="-122"/>
              </a:rPr>
              <a:t>传感器技术</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lumMod val="65000"/>
                    <a:lumOff val="35000"/>
                  </a:schemeClr>
                </a:solidFill>
              </a:rPr>
              <a:t>GPS</a:t>
            </a:r>
            <a:r>
              <a:rPr lang="zh-CN" altLang="en-US" sz="1200" dirty="0">
                <a:solidFill>
                  <a:schemeClr val="tx1">
                    <a:lumMod val="65000"/>
                    <a:lumOff val="35000"/>
                  </a:schemeClr>
                </a:solidFill>
              </a:rPr>
              <a:t>位置信息的获取</a:t>
            </a:r>
          </a:p>
        </p:txBody>
      </p:sp>
      <p:sp>
        <p:nvSpPr>
          <p:cNvPr id="10" name="文本框 2"/>
          <p:cNvSpPr txBox="1">
            <a:spLocks noChangeArrowheads="1"/>
          </p:cNvSpPr>
          <p:nvPr/>
        </p:nvSpPr>
        <p:spPr bwMode="auto">
          <a:xfrm>
            <a:off x="69850" y="1247895"/>
            <a:ext cx="2736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高德</a:t>
            </a:r>
            <a:r>
              <a:rPr lang="en-US" altLang="zh-CN" dirty="0"/>
              <a:t>SDK</a:t>
            </a:r>
            <a:r>
              <a:rPr lang="zh-CN" altLang="en-US" dirty="0"/>
              <a:t>位置获取方法：</a:t>
            </a:r>
          </a:p>
        </p:txBody>
      </p:sp>
      <p:sp>
        <p:nvSpPr>
          <p:cNvPr id="13" name="文本框 5"/>
          <p:cNvSpPr txBox="1">
            <a:spLocks noChangeArrowheads="1"/>
          </p:cNvSpPr>
          <p:nvPr/>
        </p:nvSpPr>
        <p:spPr bwMode="auto">
          <a:xfrm>
            <a:off x="142371" y="1504283"/>
            <a:ext cx="16271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dirty="0"/>
              <a:t>启动定位：</a:t>
            </a:r>
            <a:endParaRPr lang="en-US" altLang="zh-CN" dirty="0"/>
          </a:p>
        </p:txBody>
      </p:sp>
      <p:pic>
        <p:nvPicPr>
          <p:cNvPr id="14"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371" y="1810541"/>
            <a:ext cx="804862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0"/>
          <p:cNvSpPr txBox="1">
            <a:spLocks noChangeArrowheads="1"/>
          </p:cNvSpPr>
          <p:nvPr/>
        </p:nvSpPr>
        <p:spPr bwMode="auto">
          <a:xfrm>
            <a:off x="142371" y="2835937"/>
            <a:ext cx="2089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dirty="0"/>
              <a:t>实现位置监听：</a:t>
            </a:r>
            <a:endParaRPr lang="en-US" altLang="zh-CN" dirty="0"/>
          </a:p>
        </p:txBody>
      </p:sp>
      <p:pic>
        <p:nvPicPr>
          <p:cNvPr id="19"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608" y="3202771"/>
            <a:ext cx="7999413" cy="155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954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a:solidFill>
                  <a:schemeClr val="tx1">
                    <a:lumMod val="65000"/>
                    <a:lumOff val="35000"/>
                  </a:schemeClr>
                </a:solidFill>
                <a:latin typeface="微软雅黑" pitchFamily="34" charset="-122"/>
                <a:ea typeface="微软雅黑" pitchFamily="34" charset="-122"/>
              </a:rPr>
              <a:t>Android</a:t>
            </a:r>
            <a:r>
              <a:rPr lang="zh-CN" altLang="en-US" sz="1600" dirty="0">
                <a:solidFill>
                  <a:schemeClr val="tx1">
                    <a:lumMod val="65000"/>
                    <a:lumOff val="35000"/>
                  </a:schemeClr>
                </a:solidFill>
                <a:latin typeface="微软雅黑" pitchFamily="34" charset="-122"/>
                <a:ea typeface="微软雅黑" pitchFamily="34" charset="-122"/>
              </a:rPr>
              <a:t>传感器技术</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49821" y="758071"/>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lumMod val="65000"/>
                    <a:lumOff val="35000"/>
                  </a:schemeClr>
                </a:solidFill>
              </a:rPr>
              <a:t>GPS</a:t>
            </a:r>
            <a:r>
              <a:rPr lang="zh-CN" altLang="en-US" sz="1200" dirty="0">
                <a:solidFill>
                  <a:schemeClr val="tx1">
                    <a:lumMod val="65000"/>
                    <a:lumOff val="35000"/>
                  </a:schemeClr>
                </a:solidFill>
              </a:rPr>
              <a:t>位置信息的获取</a:t>
            </a:r>
          </a:p>
        </p:txBody>
      </p:sp>
      <p:sp>
        <p:nvSpPr>
          <p:cNvPr id="13" name="文本框 5"/>
          <p:cNvSpPr txBox="1">
            <a:spLocks noChangeArrowheads="1"/>
          </p:cNvSpPr>
          <p:nvPr/>
        </p:nvSpPr>
        <p:spPr bwMode="auto">
          <a:xfrm>
            <a:off x="49821" y="1122218"/>
            <a:ext cx="3101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dirty="0"/>
              <a:t>解析</a:t>
            </a:r>
            <a:r>
              <a:rPr lang="en-US" altLang="zh-CN" dirty="0" err="1"/>
              <a:t>AMapLocation</a:t>
            </a:r>
            <a:r>
              <a:rPr lang="zh-CN" altLang="en-US" dirty="0"/>
              <a:t>对象：</a:t>
            </a:r>
            <a:endParaRPr lang="en-US" altLang="zh-CN" dirty="0"/>
          </a:p>
        </p:txBody>
      </p:sp>
      <p:pic>
        <p:nvPicPr>
          <p:cNvPr id="14"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530436"/>
            <a:ext cx="5661491" cy="3201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24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a:solidFill>
                  <a:schemeClr val="tx1">
                    <a:lumMod val="65000"/>
                    <a:lumOff val="35000"/>
                  </a:schemeClr>
                </a:solidFill>
                <a:latin typeface="微软雅黑" pitchFamily="34" charset="-122"/>
                <a:ea typeface="微软雅黑" pitchFamily="34" charset="-122"/>
              </a:rPr>
              <a:t>Android</a:t>
            </a:r>
            <a:r>
              <a:rPr lang="zh-CN" altLang="en-US" sz="1600" dirty="0">
                <a:solidFill>
                  <a:schemeClr val="tx1">
                    <a:lumMod val="65000"/>
                    <a:lumOff val="35000"/>
                  </a:schemeClr>
                </a:solidFill>
                <a:latin typeface="微软雅黑" pitchFamily="34" charset="-122"/>
                <a:ea typeface="微软雅黑" pitchFamily="34" charset="-122"/>
              </a:rPr>
              <a:t>传感器技术</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35496" y="661042"/>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a:solidFill>
                  <a:schemeClr val="tx1">
                    <a:lumMod val="65000"/>
                    <a:lumOff val="35000"/>
                  </a:schemeClr>
                </a:solidFill>
              </a:rPr>
              <a:t>加速器数据的获取</a:t>
            </a:r>
          </a:p>
        </p:txBody>
      </p:sp>
      <p:sp>
        <p:nvSpPr>
          <p:cNvPr id="9" name="文本框 5"/>
          <p:cNvSpPr txBox="1">
            <a:spLocks noChangeArrowheads="1"/>
          </p:cNvSpPr>
          <p:nvPr/>
        </p:nvSpPr>
        <p:spPr bwMode="auto">
          <a:xfrm>
            <a:off x="30163" y="1132415"/>
            <a:ext cx="2089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dirty="0"/>
              <a:t>初始化传感器：</a:t>
            </a:r>
            <a:endParaRPr lang="en-US" altLang="zh-CN" dirty="0"/>
          </a:p>
        </p:txBody>
      </p:sp>
      <p:pic>
        <p:nvPicPr>
          <p:cNvPr id="10"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3650" y="1908626"/>
            <a:ext cx="8724306"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72200" y="0"/>
            <a:ext cx="2143125"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17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a:solidFill>
                  <a:schemeClr val="tx1">
                    <a:lumMod val="65000"/>
                    <a:lumOff val="35000"/>
                  </a:schemeClr>
                </a:solidFill>
                <a:latin typeface="微软雅黑" pitchFamily="34" charset="-122"/>
                <a:ea typeface="微软雅黑" pitchFamily="34" charset="-122"/>
              </a:rPr>
              <a:t>Android</a:t>
            </a:r>
            <a:r>
              <a:rPr lang="zh-CN" altLang="en-US" sz="1600" dirty="0">
                <a:solidFill>
                  <a:schemeClr val="tx1">
                    <a:lumMod val="65000"/>
                    <a:lumOff val="35000"/>
                  </a:schemeClr>
                </a:solidFill>
                <a:latin typeface="微软雅黑" pitchFamily="34" charset="-122"/>
                <a:ea typeface="微软雅黑" pitchFamily="34" charset="-122"/>
              </a:rPr>
              <a:t>传感器技术</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35496" y="661042"/>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a:solidFill>
                  <a:schemeClr val="tx1">
                    <a:lumMod val="65000"/>
                    <a:lumOff val="35000"/>
                  </a:schemeClr>
                </a:solidFill>
              </a:rPr>
              <a:t>加速器数据的获取</a:t>
            </a:r>
          </a:p>
        </p:txBody>
      </p:sp>
      <p:sp>
        <p:nvSpPr>
          <p:cNvPr id="13" name="文本框 5"/>
          <p:cNvSpPr txBox="1">
            <a:spLocks noChangeArrowheads="1"/>
          </p:cNvSpPr>
          <p:nvPr/>
        </p:nvSpPr>
        <p:spPr bwMode="auto">
          <a:xfrm>
            <a:off x="27185" y="1139900"/>
            <a:ext cx="2320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dirty="0"/>
              <a:t>实现数据的获取：</a:t>
            </a:r>
            <a:endParaRPr lang="en-US" altLang="zh-CN" dirty="0"/>
          </a:p>
        </p:txBody>
      </p:sp>
      <p:pic>
        <p:nvPicPr>
          <p:cNvPr id="14"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3267" y="227087"/>
            <a:ext cx="2143125"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972" y="1779662"/>
            <a:ext cx="6713538"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266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6"/>
          <p:cNvSpPr txBox="1">
            <a:spLocks noChangeArrowheads="1"/>
          </p:cNvSpPr>
          <p:nvPr/>
        </p:nvSpPr>
        <p:spPr bwMode="auto">
          <a:xfrm>
            <a:off x="5793842"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970042" y="2311826"/>
            <a:ext cx="3992384" cy="523220"/>
            <a:chOff x="2195736" y="2854964"/>
            <a:chExt cx="2354828" cy="523220"/>
          </a:xfrm>
        </p:grpSpPr>
        <p:sp>
          <p:nvSpPr>
            <p:cNvPr id="9" name="TextBox 16"/>
            <p:cNvSpPr txBox="1"/>
            <p:nvPr/>
          </p:nvSpPr>
          <p:spPr>
            <a:xfrm>
              <a:off x="2771800" y="2854964"/>
              <a:ext cx="1778764" cy="523220"/>
            </a:xfrm>
            <a:prstGeom prst="rect">
              <a:avLst/>
            </a:prstGeom>
            <a:noFill/>
          </p:spPr>
          <p:txBody>
            <a:bodyPr wrap="none" rtlCol="0">
              <a:spAutoFit/>
            </a:bodyPr>
            <a:lstStyle/>
            <a:p>
              <a:r>
                <a:rPr lang="zh-CN" altLang="en-US" sz="2800" dirty="0" smtClean="0">
                  <a:solidFill>
                    <a:schemeClr val="tx1">
                      <a:lumMod val="65000"/>
                      <a:lumOff val="35000"/>
                    </a:schemeClr>
                  </a:solidFill>
                  <a:latin typeface="微软雅黑" pitchFamily="34" charset="-122"/>
                  <a:ea typeface="微软雅黑" pitchFamily="34" charset="-122"/>
                </a:rPr>
                <a:t>流媒体技术</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10" name="TextBox 20"/>
            <p:cNvSpPr txBox="1"/>
            <p:nvPr/>
          </p:nvSpPr>
          <p:spPr>
            <a:xfrm>
              <a:off x="2195736" y="2854964"/>
              <a:ext cx="352861"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05</a:t>
              </a:r>
              <a:endParaRPr lang="zh-CN" altLang="en-US" sz="2800" b="1" dirty="0">
                <a:solidFill>
                  <a:schemeClr val="tx1">
                    <a:lumMod val="65000"/>
                    <a:lumOff val="35000"/>
                  </a:schemeClr>
                </a:solidFill>
                <a:latin typeface="Roboto Th" pitchFamily="2" charset="0"/>
                <a:ea typeface="微软雅黑" pitchFamily="34" charset="-122"/>
              </a:endParaRPr>
            </a:p>
          </p:txBody>
        </p:sp>
      </p:grpSp>
      <p:sp>
        <p:nvSpPr>
          <p:cNvPr id="11" name="圆角矩形 10"/>
          <p:cNvSpPr/>
          <p:nvPr/>
        </p:nvSpPr>
        <p:spPr>
          <a:xfrm>
            <a:off x="2190940" y="2311826"/>
            <a:ext cx="4771486"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 name="椭圆 30"/>
          <p:cNvSpPr/>
          <p:nvPr/>
        </p:nvSpPr>
        <p:spPr>
          <a:xfrm rot="7200000">
            <a:off x="1947286" y="2556685"/>
            <a:ext cx="874986" cy="434480"/>
          </a:xfrm>
          <a:custGeom>
            <a:avLst/>
            <a:gdLst/>
            <a:ahLst/>
            <a:cxnLst/>
            <a:rect l="l" t="t" r="r" b="b"/>
            <a:pathLst>
              <a:path w="1053698" h="523220">
                <a:moveTo>
                  <a:pt x="261610" y="71483"/>
                </a:moveTo>
                <a:cubicBezTo>
                  <a:pt x="156606" y="71483"/>
                  <a:pt x="71483" y="156606"/>
                  <a:pt x="71483" y="261610"/>
                </a:cubicBezTo>
                <a:cubicBezTo>
                  <a:pt x="71483" y="366614"/>
                  <a:pt x="156606" y="451737"/>
                  <a:pt x="261610" y="451737"/>
                </a:cubicBezTo>
                <a:cubicBezTo>
                  <a:pt x="366614" y="451737"/>
                  <a:pt x="451737" y="366614"/>
                  <a:pt x="451737" y="261610"/>
                </a:cubicBezTo>
                <a:cubicBezTo>
                  <a:pt x="451737" y="156606"/>
                  <a:pt x="366614" y="71483"/>
                  <a:pt x="261610" y="71483"/>
                </a:cubicBezTo>
                <a:close/>
                <a:moveTo>
                  <a:pt x="261610" y="0"/>
                </a:moveTo>
                <a:cubicBezTo>
                  <a:pt x="393824" y="0"/>
                  <a:pt x="503131" y="98080"/>
                  <a:pt x="519591" y="225610"/>
                </a:cubicBezTo>
                <a:lnTo>
                  <a:pt x="1017698" y="225610"/>
                </a:lnTo>
                <a:cubicBezTo>
                  <a:pt x="1037580" y="225610"/>
                  <a:pt x="1053698" y="241728"/>
                  <a:pt x="1053698" y="261610"/>
                </a:cubicBezTo>
                <a:cubicBezTo>
                  <a:pt x="1053698" y="281492"/>
                  <a:pt x="1037580" y="297610"/>
                  <a:pt x="1017698" y="297610"/>
                </a:cubicBezTo>
                <a:lnTo>
                  <a:pt x="519591" y="297610"/>
                </a:lnTo>
                <a:cubicBezTo>
                  <a:pt x="503131" y="425140"/>
                  <a:pt x="393824" y="523220"/>
                  <a:pt x="261610" y="523220"/>
                </a:cubicBezTo>
                <a:cubicBezTo>
                  <a:pt x="117127" y="523220"/>
                  <a:pt x="0" y="406093"/>
                  <a:pt x="0" y="261610"/>
                </a:cubicBezTo>
                <a:cubicBezTo>
                  <a:pt x="0" y="117127"/>
                  <a:pt x="117127" y="0"/>
                  <a:pt x="261610" y="0"/>
                </a:cubicBezTo>
                <a:close/>
              </a:path>
            </a:pathLst>
          </a:custGeom>
          <a:solidFill>
            <a:schemeClr val="tx1">
              <a:lumMod val="65000"/>
              <a:lumOff val="3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extLst>
      <p:ext uri="{BB962C8B-B14F-4D97-AF65-F5344CB8AC3E}">
        <p14:creationId xmlns:p14="http://schemas.microsoft.com/office/powerpoint/2010/main" val="90709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流媒体技术</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35496" y="661042"/>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solidFill>
                  <a:schemeClr val="tx1">
                    <a:lumMod val="65000"/>
                    <a:lumOff val="35000"/>
                  </a:schemeClr>
                </a:solidFill>
              </a:rPr>
              <a:t>什么是流媒体</a:t>
            </a:r>
            <a:endParaRPr lang="zh-CN" altLang="en-US" sz="1600" dirty="0">
              <a:solidFill>
                <a:schemeClr val="tx1">
                  <a:lumMod val="65000"/>
                  <a:lumOff val="35000"/>
                </a:schemeClr>
              </a:solidFill>
            </a:endParaRPr>
          </a:p>
        </p:txBody>
      </p:sp>
      <p:sp>
        <p:nvSpPr>
          <p:cNvPr id="2" name="矩形 1"/>
          <p:cNvSpPr/>
          <p:nvPr/>
        </p:nvSpPr>
        <p:spPr>
          <a:xfrm>
            <a:off x="242646" y="1563638"/>
            <a:ext cx="8393746" cy="2308324"/>
          </a:xfrm>
          <a:prstGeom prst="rect">
            <a:avLst/>
          </a:prstGeom>
        </p:spPr>
        <p:txBody>
          <a:bodyPr wrap="square">
            <a:spAutoFit/>
          </a:bodyPr>
          <a:lstStyle/>
          <a:p>
            <a:r>
              <a:rPr lang="zh-CN" altLang="en-US" dirty="0">
                <a:latin typeface="Arial" panose="020B0604020202020204" pitchFamily="34" charset="0"/>
              </a:rPr>
              <a:t>流媒体是指采用流式传输的方式在</a:t>
            </a:r>
            <a:r>
              <a:rPr lang="en-US" altLang="zh-CN" dirty="0">
                <a:latin typeface="Arial" panose="020B0604020202020204" pitchFamily="34" charset="0"/>
              </a:rPr>
              <a:t>Internet</a:t>
            </a:r>
            <a:r>
              <a:rPr lang="zh-CN" altLang="en-US" dirty="0">
                <a:latin typeface="Arial" panose="020B0604020202020204" pitchFamily="34" charset="0"/>
              </a:rPr>
              <a:t>播放的媒体格式。流媒体又叫流式媒体，是边传边播（边传边播是指媒体提供商在网络上传输媒体的“同时”，用户一边不断地接收并观看或收听被传输的媒体。）的媒体，是多媒体的一种，它是指商家用一个视频传送服务器把节目当成数据包发出，传送到网络上。“流”媒体的“流”指的是这种媒体的传输方式（流的方式），而并不是指媒体本身。用户通过解压设备对这些数据进行解压后，节目就会像发送前那样显示出来。流媒体（</a:t>
            </a:r>
            <a:r>
              <a:rPr lang="en-US" altLang="zh-CN" dirty="0">
                <a:latin typeface="Arial" panose="020B0604020202020204" pitchFamily="34" charset="0"/>
              </a:rPr>
              <a:t>Streaming Media</a:t>
            </a:r>
            <a:r>
              <a:rPr lang="zh-CN" altLang="en-US" dirty="0">
                <a:latin typeface="Arial" panose="020B0604020202020204" pitchFamily="34" charset="0"/>
              </a:rPr>
              <a:t>）的出现极大地方便了人们的工作和生活。流媒体在远程教育、视频点播、网络电台、网络视频等方面有着广泛的应用。</a:t>
            </a:r>
            <a:endParaRPr lang="zh-CN" altLang="en-US" dirty="0"/>
          </a:p>
        </p:txBody>
      </p:sp>
    </p:spTree>
    <p:extLst>
      <p:ext uri="{BB962C8B-B14F-4D97-AF65-F5344CB8AC3E}">
        <p14:creationId xmlns:p14="http://schemas.microsoft.com/office/powerpoint/2010/main" val="176007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4" name="TextBox 13"/>
          <p:cNvSpPr txBox="1"/>
          <p:nvPr/>
        </p:nvSpPr>
        <p:spPr>
          <a:xfrm>
            <a:off x="242646" y="108094"/>
            <a:ext cx="2286508" cy="400110"/>
          </a:xfrm>
          <a:prstGeom prst="rect">
            <a:avLst/>
          </a:prstGeom>
          <a:noFill/>
        </p:spPr>
        <p:txBody>
          <a:bodyPr wrap="square" rtlCol="0">
            <a:spAutoFit/>
          </a:bodyPr>
          <a:lstStyle/>
          <a:p>
            <a:pPr lvl="0" algn="ctr"/>
            <a:r>
              <a:rPr lang="en-US" altLang="zh-CN" sz="2000" dirty="0" smtClean="0">
                <a:solidFill>
                  <a:schemeClr val="tx1">
                    <a:lumMod val="65000"/>
                    <a:lumOff val="35000"/>
                  </a:schemeClr>
                </a:solidFill>
                <a:latin typeface="微软雅黑" pitchFamily="34" charset="-122"/>
                <a:ea typeface="微软雅黑" pitchFamily="34" charset="-122"/>
              </a:rPr>
              <a:t>Android</a:t>
            </a:r>
            <a:r>
              <a:rPr lang="zh-CN" altLang="en-US" sz="2000" dirty="0" smtClean="0">
                <a:solidFill>
                  <a:schemeClr val="tx1">
                    <a:lumMod val="65000"/>
                    <a:lumOff val="35000"/>
                  </a:schemeClr>
                </a:solidFill>
                <a:latin typeface="微软雅黑" pitchFamily="34" charset="-122"/>
                <a:ea typeface="微软雅黑" pitchFamily="34" charset="-122"/>
              </a:rPr>
              <a:t>环境搭建</a:t>
            </a:r>
            <a:endParaRPr lang="zh-CN" altLang="en-US" sz="2000" dirty="0">
              <a:solidFill>
                <a:schemeClr val="tx1">
                  <a:lumMod val="65000"/>
                  <a:lumOff val="35000"/>
                </a:schemeClr>
              </a:solidFill>
              <a:latin typeface="微软雅黑" pitchFamily="34" charset="-122"/>
              <a:ea typeface="微软雅黑" pitchFamily="34" charset="-122"/>
            </a:endParaRPr>
          </a:p>
        </p:txBody>
      </p:sp>
      <p:sp>
        <p:nvSpPr>
          <p:cNvPr id="5"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75053" y="1166118"/>
            <a:ext cx="4608056" cy="313932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2000" dirty="0" smtClean="0"/>
              <a:t>创建系统变量：</a:t>
            </a:r>
            <a:r>
              <a:rPr lang="en-US" altLang="zh-CN" sz="2000" dirty="0" smtClean="0"/>
              <a:t>ANDROID_SDK_HOME</a:t>
            </a:r>
          </a:p>
          <a:p>
            <a:pPr indent="457200">
              <a:lnSpc>
                <a:spcPct val="150000"/>
              </a:lnSpc>
            </a:pPr>
            <a:r>
              <a:rPr lang="en-US" altLang="zh-CN" dirty="0">
                <a:solidFill>
                  <a:schemeClr val="bg2">
                    <a:lumMod val="25000"/>
                  </a:schemeClr>
                </a:solidFill>
              </a:rPr>
              <a:t>D:\Android\android-sdk</a:t>
            </a:r>
          </a:p>
          <a:p>
            <a:pPr marL="285750" indent="-285750">
              <a:lnSpc>
                <a:spcPct val="150000"/>
              </a:lnSpc>
              <a:buFont typeface="Arial" panose="020B0604020202020204" pitchFamily="34" charset="0"/>
              <a:buChar char="•"/>
            </a:pPr>
            <a:r>
              <a:rPr lang="zh-CN" altLang="en-US" sz="2000" dirty="0" smtClean="0"/>
              <a:t>在</a:t>
            </a:r>
            <a:r>
              <a:rPr lang="en-US" altLang="zh-CN" sz="2000" dirty="0" smtClean="0"/>
              <a:t>path</a:t>
            </a:r>
            <a:r>
              <a:rPr lang="zh-CN" altLang="en-US" sz="2000" dirty="0" smtClean="0"/>
              <a:t>中添加：</a:t>
            </a:r>
            <a:endParaRPr lang="en-US" altLang="zh-CN" sz="2000" dirty="0" smtClean="0"/>
          </a:p>
          <a:p>
            <a:pPr indent="457200">
              <a:lnSpc>
                <a:spcPct val="150000"/>
              </a:lnSpc>
            </a:pPr>
            <a:r>
              <a:rPr lang="en-US" altLang="zh-CN" dirty="0">
                <a:solidFill>
                  <a:schemeClr val="bg2">
                    <a:lumMod val="25000"/>
                  </a:schemeClr>
                </a:solidFill>
              </a:rPr>
              <a:t>%ANDROID_SDK_HOME%\</a:t>
            </a:r>
            <a:r>
              <a:rPr lang="en-US" altLang="zh-CN" dirty="0" smtClean="0">
                <a:solidFill>
                  <a:schemeClr val="bg2">
                    <a:lumMod val="25000"/>
                  </a:schemeClr>
                </a:solidFill>
              </a:rPr>
              <a:t>tools</a:t>
            </a:r>
          </a:p>
          <a:p>
            <a:pPr indent="457200">
              <a:lnSpc>
                <a:spcPct val="150000"/>
              </a:lnSpc>
            </a:pPr>
            <a:r>
              <a:rPr lang="en-US" altLang="zh-CN" dirty="0">
                <a:solidFill>
                  <a:schemeClr val="bg2">
                    <a:lumMod val="25000"/>
                  </a:schemeClr>
                </a:solidFill>
              </a:rPr>
              <a:t>%ANDROID_SDK_HOME%\</a:t>
            </a:r>
            <a:r>
              <a:rPr lang="en-US" altLang="zh-CN" dirty="0" smtClean="0">
                <a:solidFill>
                  <a:schemeClr val="bg2">
                    <a:lumMod val="25000"/>
                  </a:schemeClr>
                </a:solidFill>
              </a:rPr>
              <a:t>tools\</a:t>
            </a:r>
            <a:r>
              <a:rPr lang="en-US" altLang="zh-CN" dirty="0" err="1" smtClean="0">
                <a:solidFill>
                  <a:schemeClr val="bg2">
                    <a:lumMod val="25000"/>
                  </a:schemeClr>
                </a:solidFill>
              </a:rPr>
              <a:t>apkpatch</a:t>
            </a:r>
            <a:endParaRPr lang="en-US" altLang="zh-CN" dirty="0" smtClean="0">
              <a:solidFill>
                <a:schemeClr val="bg2">
                  <a:lumMod val="25000"/>
                </a:schemeClr>
              </a:solidFill>
            </a:endParaRPr>
          </a:p>
          <a:p>
            <a:pPr indent="457200">
              <a:lnSpc>
                <a:spcPct val="150000"/>
              </a:lnSpc>
            </a:pPr>
            <a:r>
              <a:rPr lang="en-US" altLang="zh-CN" dirty="0">
                <a:solidFill>
                  <a:schemeClr val="bg2">
                    <a:lumMod val="25000"/>
                  </a:schemeClr>
                </a:solidFill>
              </a:rPr>
              <a:t>%ANDROID_SDK_HOME%\</a:t>
            </a:r>
            <a:r>
              <a:rPr lang="en-US" altLang="zh-CN" dirty="0" smtClean="0">
                <a:solidFill>
                  <a:schemeClr val="bg2">
                    <a:lumMod val="25000"/>
                  </a:schemeClr>
                </a:solidFill>
              </a:rPr>
              <a:t>platform-tools</a:t>
            </a:r>
            <a:endParaRPr lang="en-US" altLang="zh-CN" dirty="0">
              <a:solidFill>
                <a:schemeClr val="bg2">
                  <a:lumMod val="25000"/>
                </a:schemeClr>
              </a:solidFill>
            </a:endParaRPr>
          </a:p>
          <a:p>
            <a:pPr marL="342900" indent="-342900">
              <a:lnSpc>
                <a:spcPct val="150000"/>
              </a:lnSpc>
              <a:buFont typeface="Arial" panose="020B0604020202020204" pitchFamily="34" charset="0"/>
              <a:buChar char="•"/>
            </a:pPr>
            <a:r>
              <a:rPr lang="en-US" altLang="zh-CN" sz="2000" dirty="0" smtClean="0"/>
              <a:t>CMD</a:t>
            </a:r>
            <a:r>
              <a:rPr lang="zh-CN" altLang="en-US" sz="2000" dirty="0" smtClean="0"/>
              <a:t>中运行：</a:t>
            </a:r>
            <a:r>
              <a:rPr lang="en-US" altLang="zh-CN" sz="2000" dirty="0" err="1" smtClean="0"/>
              <a:t>adb</a:t>
            </a:r>
            <a:r>
              <a:rPr lang="en-US" altLang="zh-CN" sz="2000" dirty="0" smtClean="0"/>
              <a:t> devices</a:t>
            </a:r>
          </a:p>
        </p:txBody>
      </p:sp>
    </p:spTree>
    <p:extLst>
      <p:ext uri="{BB962C8B-B14F-4D97-AF65-F5344CB8AC3E}">
        <p14:creationId xmlns:p14="http://schemas.microsoft.com/office/powerpoint/2010/main" val="262046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6"/>
          <p:cNvSpPr txBox="1">
            <a:spLocks noChangeArrowheads="1"/>
          </p:cNvSpPr>
          <p:nvPr/>
        </p:nvSpPr>
        <p:spPr bwMode="auto">
          <a:xfrm>
            <a:off x="595884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798160" y="2311826"/>
            <a:ext cx="4366127" cy="523220"/>
            <a:chOff x="2195736" y="2854964"/>
            <a:chExt cx="2677402" cy="523220"/>
          </a:xfrm>
        </p:grpSpPr>
        <p:sp>
          <p:nvSpPr>
            <p:cNvPr id="9" name="TextBox 16"/>
            <p:cNvSpPr txBox="1"/>
            <p:nvPr/>
          </p:nvSpPr>
          <p:spPr>
            <a:xfrm>
              <a:off x="2771800" y="2854964"/>
              <a:ext cx="2101338" cy="523220"/>
            </a:xfrm>
            <a:prstGeom prst="rect">
              <a:avLst/>
            </a:prstGeom>
            <a:noFill/>
          </p:spPr>
          <p:txBody>
            <a:bodyPr wrap="none" rtlCol="0">
              <a:spAutoFit/>
            </a:bodyPr>
            <a:lstStyle/>
            <a:p>
              <a:r>
                <a:rPr lang="zh-CN" altLang="en-US" sz="2800" dirty="0" smtClean="0">
                  <a:solidFill>
                    <a:schemeClr val="tx1">
                      <a:lumMod val="65000"/>
                      <a:lumOff val="35000"/>
                    </a:schemeClr>
                  </a:solidFill>
                  <a:latin typeface="微软雅黑" pitchFamily="34" charset="-122"/>
                  <a:ea typeface="微软雅黑" pitchFamily="34" charset="-122"/>
                </a:rPr>
                <a:t>网络交互技术</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10" name="TextBox 20"/>
            <p:cNvSpPr txBox="1"/>
            <p:nvPr/>
          </p:nvSpPr>
          <p:spPr>
            <a:xfrm>
              <a:off x="2195736" y="2854964"/>
              <a:ext cx="366854"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06</a:t>
              </a:r>
              <a:endParaRPr lang="zh-CN" altLang="en-US" sz="2800" b="1" dirty="0">
                <a:solidFill>
                  <a:schemeClr val="tx1">
                    <a:lumMod val="65000"/>
                    <a:lumOff val="35000"/>
                  </a:schemeClr>
                </a:solidFill>
                <a:latin typeface="Roboto Th" pitchFamily="2" charset="0"/>
                <a:ea typeface="微软雅黑" pitchFamily="34" charset="-122"/>
              </a:endParaRPr>
            </a:p>
          </p:txBody>
        </p:sp>
      </p:grpSp>
      <p:sp>
        <p:nvSpPr>
          <p:cNvPr id="11" name="圆角矩形 10"/>
          <p:cNvSpPr/>
          <p:nvPr/>
        </p:nvSpPr>
        <p:spPr>
          <a:xfrm>
            <a:off x="1998434" y="2311826"/>
            <a:ext cx="5148996"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 name="椭圆 30"/>
          <p:cNvSpPr/>
          <p:nvPr/>
        </p:nvSpPr>
        <p:spPr>
          <a:xfrm rot="7200000">
            <a:off x="1775405" y="2556685"/>
            <a:ext cx="874986" cy="434480"/>
          </a:xfrm>
          <a:custGeom>
            <a:avLst/>
            <a:gdLst/>
            <a:ahLst/>
            <a:cxnLst/>
            <a:rect l="l" t="t" r="r" b="b"/>
            <a:pathLst>
              <a:path w="1053698" h="523220">
                <a:moveTo>
                  <a:pt x="261610" y="71483"/>
                </a:moveTo>
                <a:cubicBezTo>
                  <a:pt x="156606" y="71483"/>
                  <a:pt x="71483" y="156606"/>
                  <a:pt x="71483" y="261610"/>
                </a:cubicBezTo>
                <a:cubicBezTo>
                  <a:pt x="71483" y="366614"/>
                  <a:pt x="156606" y="451737"/>
                  <a:pt x="261610" y="451737"/>
                </a:cubicBezTo>
                <a:cubicBezTo>
                  <a:pt x="366614" y="451737"/>
                  <a:pt x="451737" y="366614"/>
                  <a:pt x="451737" y="261610"/>
                </a:cubicBezTo>
                <a:cubicBezTo>
                  <a:pt x="451737" y="156606"/>
                  <a:pt x="366614" y="71483"/>
                  <a:pt x="261610" y="71483"/>
                </a:cubicBezTo>
                <a:close/>
                <a:moveTo>
                  <a:pt x="261610" y="0"/>
                </a:moveTo>
                <a:cubicBezTo>
                  <a:pt x="393824" y="0"/>
                  <a:pt x="503131" y="98080"/>
                  <a:pt x="519591" y="225610"/>
                </a:cubicBezTo>
                <a:lnTo>
                  <a:pt x="1017698" y="225610"/>
                </a:lnTo>
                <a:cubicBezTo>
                  <a:pt x="1037580" y="225610"/>
                  <a:pt x="1053698" y="241728"/>
                  <a:pt x="1053698" y="261610"/>
                </a:cubicBezTo>
                <a:cubicBezTo>
                  <a:pt x="1053698" y="281492"/>
                  <a:pt x="1037580" y="297610"/>
                  <a:pt x="1017698" y="297610"/>
                </a:cubicBezTo>
                <a:lnTo>
                  <a:pt x="519591" y="297610"/>
                </a:lnTo>
                <a:cubicBezTo>
                  <a:pt x="503131" y="425140"/>
                  <a:pt x="393824" y="523220"/>
                  <a:pt x="261610" y="523220"/>
                </a:cubicBezTo>
                <a:cubicBezTo>
                  <a:pt x="117127" y="523220"/>
                  <a:pt x="0" y="406093"/>
                  <a:pt x="0" y="261610"/>
                </a:cubicBezTo>
                <a:cubicBezTo>
                  <a:pt x="0" y="117127"/>
                  <a:pt x="117127" y="0"/>
                  <a:pt x="261610" y="0"/>
                </a:cubicBezTo>
                <a:close/>
              </a:path>
            </a:pathLst>
          </a:custGeom>
          <a:solidFill>
            <a:schemeClr val="tx1">
              <a:lumMod val="65000"/>
              <a:lumOff val="3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extLst>
      <p:ext uri="{BB962C8B-B14F-4D97-AF65-F5344CB8AC3E}">
        <p14:creationId xmlns:p14="http://schemas.microsoft.com/office/powerpoint/2010/main" val="47579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网络交互技术</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35496" y="661042"/>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solidFill>
                  <a:schemeClr val="tx1">
                    <a:lumMod val="65000"/>
                    <a:lumOff val="35000"/>
                  </a:schemeClr>
                </a:solidFill>
              </a:rPr>
              <a:t>原生的网络请求</a:t>
            </a:r>
            <a:endParaRPr lang="zh-CN" altLang="en-US" sz="1600" dirty="0">
              <a:solidFill>
                <a:schemeClr val="tx1">
                  <a:lumMod val="65000"/>
                  <a:lumOff val="35000"/>
                </a:schemeClr>
              </a:solidFill>
            </a:endParaRPr>
          </a:p>
        </p:txBody>
      </p:sp>
      <p:pic>
        <p:nvPicPr>
          <p:cNvPr id="3" name="图片 2"/>
          <p:cNvPicPr>
            <a:picLocks noChangeAspect="1"/>
          </p:cNvPicPr>
          <p:nvPr/>
        </p:nvPicPr>
        <p:blipFill rotWithShape="1">
          <a:blip r:embed="rId3">
            <a:clrChange>
              <a:clrFrom>
                <a:srgbClr val="FFFFFF"/>
              </a:clrFrom>
              <a:clrTo>
                <a:srgbClr val="FFFFFF">
                  <a:alpha val="0"/>
                </a:srgbClr>
              </a:clrTo>
            </a:clrChange>
          </a:blip>
          <a:srcRect b="47075"/>
          <a:stretch/>
        </p:blipFill>
        <p:spPr>
          <a:xfrm>
            <a:off x="242646" y="1347614"/>
            <a:ext cx="8641508" cy="2952328"/>
          </a:xfrm>
          <a:prstGeom prst="rect">
            <a:avLst/>
          </a:prstGeom>
        </p:spPr>
      </p:pic>
    </p:spTree>
    <p:extLst>
      <p:ext uri="{BB962C8B-B14F-4D97-AF65-F5344CB8AC3E}">
        <p14:creationId xmlns:p14="http://schemas.microsoft.com/office/powerpoint/2010/main" val="10935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网络交互技术</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35496" y="661042"/>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solidFill>
                  <a:schemeClr val="tx1">
                    <a:lumMod val="65000"/>
                    <a:lumOff val="35000"/>
                  </a:schemeClr>
                </a:solidFill>
              </a:rPr>
              <a:t>原生的网络请求</a:t>
            </a:r>
            <a:endParaRPr lang="zh-CN" altLang="en-US" sz="1600" dirty="0">
              <a:solidFill>
                <a:schemeClr val="tx1">
                  <a:lumMod val="65000"/>
                  <a:lumOff val="35000"/>
                </a:schemeClr>
              </a:solidFill>
            </a:endParaRPr>
          </a:p>
        </p:txBody>
      </p:sp>
      <p:pic>
        <p:nvPicPr>
          <p:cNvPr id="9" name="图片 8"/>
          <p:cNvPicPr>
            <a:picLocks noChangeAspect="1"/>
          </p:cNvPicPr>
          <p:nvPr/>
        </p:nvPicPr>
        <p:blipFill>
          <a:blip r:embed="rId3">
            <a:clrChange>
              <a:clrFrom>
                <a:srgbClr val="FFFFFF"/>
              </a:clrFrom>
              <a:clrTo>
                <a:srgbClr val="FFFFFF">
                  <a:alpha val="0"/>
                </a:srgbClr>
              </a:clrTo>
            </a:clrChange>
          </a:blip>
          <a:stretch>
            <a:fillRect/>
          </a:stretch>
        </p:blipFill>
        <p:spPr>
          <a:xfrm>
            <a:off x="278587" y="1419622"/>
            <a:ext cx="8545483" cy="2664296"/>
          </a:xfrm>
          <a:prstGeom prst="rect">
            <a:avLst/>
          </a:prstGeom>
        </p:spPr>
      </p:pic>
    </p:spTree>
    <p:extLst>
      <p:ext uri="{BB962C8B-B14F-4D97-AF65-F5344CB8AC3E}">
        <p14:creationId xmlns:p14="http://schemas.microsoft.com/office/powerpoint/2010/main" val="123812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网络交互技术</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圆角矩形 10">
            <a:hlinkClick r:id="rId2" action="ppaction://hlinksldjump"/>
          </p:cNvPr>
          <p:cNvSpPr/>
          <p:nvPr/>
        </p:nvSpPr>
        <p:spPr>
          <a:xfrm>
            <a:off x="35496" y="661042"/>
            <a:ext cx="1785875"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solidFill>
                  <a:schemeClr val="tx1">
                    <a:lumMod val="65000"/>
                    <a:lumOff val="35000"/>
                  </a:schemeClr>
                </a:solidFill>
              </a:rPr>
              <a:t>使用</a:t>
            </a:r>
            <a:r>
              <a:rPr lang="en-US" altLang="zh-CN" sz="1600" dirty="0" err="1" smtClean="0">
                <a:solidFill>
                  <a:schemeClr val="tx1">
                    <a:lumMod val="65000"/>
                    <a:lumOff val="35000"/>
                  </a:schemeClr>
                </a:solidFill>
              </a:rPr>
              <a:t>okhttp</a:t>
            </a:r>
            <a:r>
              <a:rPr lang="zh-CN" altLang="en-US" sz="1600" dirty="0" smtClean="0">
                <a:solidFill>
                  <a:schemeClr val="tx1">
                    <a:lumMod val="65000"/>
                    <a:lumOff val="35000"/>
                  </a:schemeClr>
                </a:solidFill>
              </a:rPr>
              <a:t>框架</a:t>
            </a:r>
            <a:endParaRPr lang="zh-CN" altLang="en-US" sz="1600" dirty="0">
              <a:solidFill>
                <a:schemeClr val="tx1">
                  <a:lumMod val="65000"/>
                  <a:lumOff val="35000"/>
                </a:schemeClr>
              </a:solidFill>
            </a:endParaRPr>
          </a:p>
        </p:txBody>
      </p:sp>
      <p:pic>
        <p:nvPicPr>
          <p:cNvPr id="2" name="图片 1"/>
          <p:cNvPicPr>
            <a:picLocks noChangeAspect="1"/>
          </p:cNvPicPr>
          <p:nvPr/>
        </p:nvPicPr>
        <p:blipFill>
          <a:blip r:embed="rId3"/>
          <a:stretch>
            <a:fillRect/>
          </a:stretch>
        </p:blipFill>
        <p:spPr>
          <a:xfrm>
            <a:off x="242646" y="1088336"/>
            <a:ext cx="4896544" cy="3797542"/>
          </a:xfrm>
          <a:prstGeom prst="rect">
            <a:avLst/>
          </a:prstGeom>
        </p:spPr>
      </p:pic>
    </p:spTree>
    <p:extLst>
      <p:ext uri="{BB962C8B-B14F-4D97-AF65-F5344CB8AC3E}">
        <p14:creationId xmlns:p14="http://schemas.microsoft.com/office/powerpoint/2010/main" val="83647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6"/>
          <p:cNvSpPr txBox="1">
            <a:spLocks noChangeArrowheads="1"/>
          </p:cNvSpPr>
          <p:nvPr/>
        </p:nvSpPr>
        <p:spPr bwMode="auto">
          <a:xfrm>
            <a:off x="595884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798161" y="2311826"/>
            <a:ext cx="4309166" cy="523220"/>
            <a:chOff x="2195736" y="2854964"/>
            <a:chExt cx="2642471" cy="523220"/>
          </a:xfrm>
        </p:grpSpPr>
        <p:sp>
          <p:nvSpPr>
            <p:cNvPr id="9" name="TextBox 16"/>
            <p:cNvSpPr txBox="1"/>
            <p:nvPr/>
          </p:nvSpPr>
          <p:spPr>
            <a:xfrm>
              <a:off x="2523055" y="2854964"/>
              <a:ext cx="2315152" cy="523220"/>
            </a:xfrm>
            <a:prstGeom prst="rect">
              <a:avLst/>
            </a:prstGeom>
            <a:noFill/>
          </p:spPr>
          <p:txBody>
            <a:bodyPr wrap="none" rtlCol="0">
              <a:spAutoFit/>
            </a:bodyPr>
            <a:lstStyle/>
            <a:p>
              <a:r>
                <a:rPr lang="zh-CN" altLang="en-US" sz="2800" dirty="0" smtClean="0">
                  <a:solidFill>
                    <a:schemeClr val="tx1">
                      <a:lumMod val="65000"/>
                      <a:lumOff val="35000"/>
                    </a:schemeClr>
                  </a:solidFill>
                  <a:latin typeface="微软雅黑" pitchFamily="34" charset="-122"/>
                  <a:ea typeface="微软雅黑" pitchFamily="34" charset="-122"/>
                </a:rPr>
                <a:t>数据库及后台服务技术</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10" name="TextBox 20"/>
            <p:cNvSpPr txBox="1"/>
            <p:nvPr/>
          </p:nvSpPr>
          <p:spPr>
            <a:xfrm>
              <a:off x="2195736" y="2854964"/>
              <a:ext cx="366854"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07</a:t>
              </a:r>
              <a:endParaRPr lang="zh-CN" altLang="en-US" sz="2800" b="1" dirty="0">
                <a:solidFill>
                  <a:schemeClr val="tx1">
                    <a:lumMod val="65000"/>
                    <a:lumOff val="35000"/>
                  </a:schemeClr>
                </a:solidFill>
                <a:latin typeface="Roboto Th" pitchFamily="2" charset="0"/>
                <a:ea typeface="微软雅黑" pitchFamily="34" charset="-122"/>
              </a:endParaRPr>
            </a:p>
          </p:txBody>
        </p:sp>
      </p:grpSp>
      <p:sp>
        <p:nvSpPr>
          <p:cNvPr id="11" name="圆角矩形 10"/>
          <p:cNvSpPr/>
          <p:nvPr/>
        </p:nvSpPr>
        <p:spPr>
          <a:xfrm>
            <a:off x="1998434" y="2311826"/>
            <a:ext cx="5148996"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 name="椭圆 30"/>
          <p:cNvSpPr/>
          <p:nvPr/>
        </p:nvSpPr>
        <p:spPr>
          <a:xfrm rot="7200000">
            <a:off x="1775405" y="2556685"/>
            <a:ext cx="874986" cy="434480"/>
          </a:xfrm>
          <a:custGeom>
            <a:avLst/>
            <a:gdLst/>
            <a:ahLst/>
            <a:cxnLst/>
            <a:rect l="l" t="t" r="r" b="b"/>
            <a:pathLst>
              <a:path w="1053698" h="523220">
                <a:moveTo>
                  <a:pt x="261610" y="71483"/>
                </a:moveTo>
                <a:cubicBezTo>
                  <a:pt x="156606" y="71483"/>
                  <a:pt x="71483" y="156606"/>
                  <a:pt x="71483" y="261610"/>
                </a:cubicBezTo>
                <a:cubicBezTo>
                  <a:pt x="71483" y="366614"/>
                  <a:pt x="156606" y="451737"/>
                  <a:pt x="261610" y="451737"/>
                </a:cubicBezTo>
                <a:cubicBezTo>
                  <a:pt x="366614" y="451737"/>
                  <a:pt x="451737" y="366614"/>
                  <a:pt x="451737" y="261610"/>
                </a:cubicBezTo>
                <a:cubicBezTo>
                  <a:pt x="451737" y="156606"/>
                  <a:pt x="366614" y="71483"/>
                  <a:pt x="261610" y="71483"/>
                </a:cubicBezTo>
                <a:close/>
                <a:moveTo>
                  <a:pt x="261610" y="0"/>
                </a:moveTo>
                <a:cubicBezTo>
                  <a:pt x="393824" y="0"/>
                  <a:pt x="503131" y="98080"/>
                  <a:pt x="519591" y="225610"/>
                </a:cubicBezTo>
                <a:lnTo>
                  <a:pt x="1017698" y="225610"/>
                </a:lnTo>
                <a:cubicBezTo>
                  <a:pt x="1037580" y="225610"/>
                  <a:pt x="1053698" y="241728"/>
                  <a:pt x="1053698" y="261610"/>
                </a:cubicBezTo>
                <a:cubicBezTo>
                  <a:pt x="1053698" y="281492"/>
                  <a:pt x="1037580" y="297610"/>
                  <a:pt x="1017698" y="297610"/>
                </a:cubicBezTo>
                <a:lnTo>
                  <a:pt x="519591" y="297610"/>
                </a:lnTo>
                <a:cubicBezTo>
                  <a:pt x="503131" y="425140"/>
                  <a:pt x="393824" y="523220"/>
                  <a:pt x="261610" y="523220"/>
                </a:cubicBezTo>
                <a:cubicBezTo>
                  <a:pt x="117127" y="523220"/>
                  <a:pt x="0" y="406093"/>
                  <a:pt x="0" y="261610"/>
                </a:cubicBezTo>
                <a:cubicBezTo>
                  <a:pt x="0" y="117127"/>
                  <a:pt x="117127" y="0"/>
                  <a:pt x="261610" y="0"/>
                </a:cubicBezTo>
                <a:close/>
              </a:path>
            </a:pathLst>
          </a:custGeom>
          <a:solidFill>
            <a:schemeClr val="tx1">
              <a:lumMod val="65000"/>
              <a:lumOff val="3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extLst>
      <p:ext uri="{BB962C8B-B14F-4D97-AF65-F5344CB8AC3E}">
        <p14:creationId xmlns:p14="http://schemas.microsoft.com/office/powerpoint/2010/main" val="260711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6"/>
          <p:cNvSpPr txBox="1">
            <a:spLocks noChangeArrowheads="1"/>
          </p:cNvSpPr>
          <p:nvPr/>
        </p:nvSpPr>
        <p:spPr bwMode="auto">
          <a:xfrm>
            <a:off x="595884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798162" y="2311826"/>
            <a:ext cx="4262419" cy="523220"/>
            <a:chOff x="2195736" y="2854964"/>
            <a:chExt cx="2613804" cy="523220"/>
          </a:xfrm>
        </p:grpSpPr>
        <p:sp>
          <p:nvSpPr>
            <p:cNvPr id="9" name="TextBox 16"/>
            <p:cNvSpPr txBox="1"/>
            <p:nvPr/>
          </p:nvSpPr>
          <p:spPr>
            <a:xfrm>
              <a:off x="2523055" y="2854964"/>
              <a:ext cx="2286485" cy="523220"/>
            </a:xfrm>
            <a:prstGeom prst="rect">
              <a:avLst/>
            </a:prstGeom>
            <a:noFill/>
          </p:spPr>
          <p:txBody>
            <a:bodyPr wrap="none" rtlCol="0">
              <a:spAutoFit/>
            </a:bodyPr>
            <a:lstStyle/>
            <a:p>
              <a:r>
                <a:rPr lang="en-US" altLang="zh-CN" sz="2800" dirty="0" smtClean="0">
                  <a:solidFill>
                    <a:schemeClr val="tx1">
                      <a:lumMod val="65000"/>
                      <a:lumOff val="35000"/>
                    </a:schemeClr>
                  </a:solidFill>
                  <a:latin typeface="微软雅黑" pitchFamily="34" charset="-122"/>
                  <a:ea typeface="微软雅黑" pitchFamily="34" charset="-122"/>
                </a:rPr>
                <a:t>Android</a:t>
              </a:r>
              <a:r>
                <a:rPr lang="zh-CN" altLang="en-US" sz="2800" dirty="0" smtClean="0">
                  <a:solidFill>
                    <a:schemeClr val="tx1">
                      <a:lumMod val="65000"/>
                      <a:lumOff val="35000"/>
                    </a:schemeClr>
                  </a:solidFill>
                  <a:latin typeface="微软雅黑" pitchFamily="34" charset="-122"/>
                  <a:ea typeface="微软雅黑" pitchFamily="34" charset="-122"/>
                </a:rPr>
                <a:t>典型案例分析</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10" name="TextBox 20"/>
            <p:cNvSpPr txBox="1"/>
            <p:nvPr/>
          </p:nvSpPr>
          <p:spPr>
            <a:xfrm>
              <a:off x="2195736" y="2854964"/>
              <a:ext cx="366854"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08</a:t>
              </a:r>
              <a:endParaRPr lang="zh-CN" altLang="en-US" sz="2800" b="1" dirty="0">
                <a:solidFill>
                  <a:schemeClr val="tx1">
                    <a:lumMod val="65000"/>
                    <a:lumOff val="35000"/>
                  </a:schemeClr>
                </a:solidFill>
                <a:latin typeface="Roboto Th" pitchFamily="2" charset="0"/>
                <a:ea typeface="微软雅黑" pitchFamily="34" charset="-122"/>
              </a:endParaRPr>
            </a:p>
          </p:txBody>
        </p:sp>
      </p:grpSp>
      <p:sp>
        <p:nvSpPr>
          <p:cNvPr id="11" name="圆角矩形 10"/>
          <p:cNvSpPr/>
          <p:nvPr/>
        </p:nvSpPr>
        <p:spPr>
          <a:xfrm>
            <a:off x="1998434" y="2311826"/>
            <a:ext cx="5148996"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 name="椭圆 30"/>
          <p:cNvSpPr/>
          <p:nvPr/>
        </p:nvSpPr>
        <p:spPr>
          <a:xfrm rot="7200000">
            <a:off x="1775405" y="2556685"/>
            <a:ext cx="874986" cy="434480"/>
          </a:xfrm>
          <a:custGeom>
            <a:avLst/>
            <a:gdLst/>
            <a:ahLst/>
            <a:cxnLst/>
            <a:rect l="l" t="t" r="r" b="b"/>
            <a:pathLst>
              <a:path w="1053698" h="523220">
                <a:moveTo>
                  <a:pt x="261610" y="71483"/>
                </a:moveTo>
                <a:cubicBezTo>
                  <a:pt x="156606" y="71483"/>
                  <a:pt x="71483" y="156606"/>
                  <a:pt x="71483" y="261610"/>
                </a:cubicBezTo>
                <a:cubicBezTo>
                  <a:pt x="71483" y="366614"/>
                  <a:pt x="156606" y="451737"/>
                  <a:pt x="261610" y="451737"/>
                </a:cubicBezTo>
                <a:cubicBezTo>
                  <a:pt x="366614" y="451737"/>
                  <a:pt x="451737" y="366614"/>
                  <a:pt x="451737" y="261610"/>
                </a:cubicBezTo>
                <a:cubicBezTo>
                  <a:pt x="451737" y="156606"/>
                  <a:pt x="366614" y="71483"/>
                  <a:pt x="261610" y="71483"/>
                </a:cubicBezTo>
                <a:close/>
                <a:moveTo>
                  <a:pt x="261610" y="0"/>
                </a:moveTo>
                <a:cubicBezTo>
                  <a:pt x="393824" y="0"/>
                  <a:pt x="503131" y="98080"/>
                  <a:pt x="519591" y="225610"/>
                </a:cubicBezTo>
                <a:lnTo>
                  <a:pt x="1017698" y="225610"/>
                </a:lnTo>
                <a:cubicBezTo>
                  <a:pt x="1037580" y="225610"/>
                  <a:pt x="1053698" y="241728"/>
                  <a:pt x="1053698" y="261610"/>
                </a:cubicBezTo>
                <a:cubicBezTo>
                  <a:pt x="1053698" y="281492"/>
                  <a:pt x="1037580" y="297610"/>
                  <a:pt x="1017698" y="297610"/>
                </a:cubicBezTo>
                <a:lnTo>
                  <a:pt x="519591" y="297610"/>
                </a:lnTo>
                <a:cubicBezTo>
                  <a:pt x="503131" y="425140"/>
                  <a:pt x="393824" y="523220"/>
                  <a:pt x="261610" y="523220"/>
                </a:cubicBezTo>
                <a:cubicBezTo>
                  <a:pt x="117127" y="523220"/>
                  <a:pt x="0" y="406093"/>
                  <a:pt x="0" y="261610"/>
                </a:cubicBezTo>
                <a:cubicBezTo>
                  <a:pt x="0" y="117127"/>
                  <a:pt x="117127" y="0"/>
                  <a:pt x="261610" y="0"/>
                </a:cubicBezTo>
                <a:close/>
              </a:path>
            </a:pathLst>
          </a:custGeom>
          <a:solidFill>
            <a:schemeClr val="tx1">
              <a:lumMod val="65000"/>
              <a:lumOff val="3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extLst>
      <p:ext uri="{BB962C8B-B14F-4D97-AF65-F5344CB8AC3E}">
        <p14:creationId xmlns:p14="http://schemas.microsoft.com/office/powerpoint/2010/main" val="42457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6"/>
          <p:cNvSpPr txBox="1">
            <a:spLocks noChangeArrowheads="1"/>
          </p:cNvSpPr>
          <p:nvPr/>
        </p:nvSpPr>
        <p:spPr bwMode="auto">
          <a:xfrm>
            <a:off x="595884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798162" y="2311826"/>
            <a:ext cx="4349268" cy="523220"/>
            <a:chOff x="2195736" y="2854964"/>
            <a:chExt cx="2422278" cy="523220"/>
          </a:xfrm>
        </p:grpSpPr>
        <p:sp>
          <p:nvSpPr>
            <p:cNvPr id="9" name="TextBox 16"/>
            <p:cNvSpPr txBox="1"/>
            <p:nvPr/>
          </p:nvSpPr>
          <p:spPr>
            <a:xfrm>
              <a:off x="2523055" y="2854964"/>
              <a:ext cx="2094959" cy="523220"/>
            </a:xfrm>
            <a:prstGeom prst="rect">
              <a:avLst/>
            </a:prstGeom>
            <a:noFill/>
          </p:spPr>
          <p:txBody>
            <a:bodyPr wrap="none" rtlCol="0">
              <a:spAutoFit/>
            </a:bodyPr>
            <a:lstStyle/>
            <a:p>
              <a:r>
                <a:rPr lang="zh-CN" altLang="en-US" sz="2800" dirty="0" smtClean="0">
                  <a:solidFill>
                    <a:schemeClr val="tx1">
                      <a:lumMod val="65000"/>
                      <a:lumOff val="35000"/>
                    </a:schemeClr>
                  </a:solidFill>
                  <a:latin typeface="微软雅黑" pitchFamily="34" charset="-122"/>
                  <a:ea typeface="微软雅黑" pitchFamily="34" charset="-122"/>
                </a:rPr>
                <a:t>摇一摇获取实时天气</a:t>
              </a:r>
              <a:endParaRPr lang="en-US" altLang="zh-CN" sz="2800" dirty="0" smtClean="0">
                <a:solidFill>
                  <a:schemeClr val="tx1">
                    <a:lumMod val="65000"/>
                    <a:lumOff val="35000"/>
                  </a:schemeClr>
                </a:solidFill>
                <a:latin typeface="微软雅黑" pitchFamily="34" charset="-122"/>
                <a:ea typeface="微软雅黑" pitchFamily="34" charset="-122"/>
              </a:endParaRPr>
            </a:p>
          </p:txBody>
        </p:sp>
        <p:sp>
          <p:nvSpPr>
            <p:cNvPr id="10" name="TextBox 20"/>
            <p:cNvSpPr txBox="1"/>
            <p:nvPr/>
          </p:nvSpPr>
          <p:spPr>
            <a:xfrm>
              <a:off x="2195736" y="2854964"/>
              <a:ext cx="366854"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09</a:t>
              </a:r>
              <a:endParaRPr lang="zh-CN" altLang="en-US" sz="2800" b="1" dirty="0">
                <a:solidFill>
                  <a:schemeClr val="tx1">
                    <a:lumMod val="65000"/>
                    <a:lumOff val="35000"/>
                  </a:schemeClr>
                </a:solidFill>
                <a:latin typeface="Roboto Th" pitchFamily="2" charset="0"/>
                <a:ea typeface="微软雅黑" pitchFamily="34" charset="-122"/>
              </a:endParaRPr>
            </a:p>
          </p:txBody>
        </p:sp>
      </p:grpSp>
      <p:sp>
        <p:nvSpPr>
          <p:cNvPr id="11" name="圆角矩形 10"/>
          <p:cNvSpPr/>
          <p:nvPr/>
        </p:nvSpPr>
        <p:spPr>
          <a:xfrm>
            <a:off x="1998434" y="2311826"/>
            <a:ext cx="5148996"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 name="椭圆 30"/>
          <p:cNvSpPr/>
          <p:nvPr/>
        </p:nvSpPr>
        <p:spPr>
          <a:xfrm rot="7200000">
            <a:off x="1775405" y="2556685"/>
            <a:ext cx="874986" cy="434480"/>
          </a:xfrm>
          <a:custGeom>
            <a:avLst/>
            <a:gdLst/>
            <a:ahLst/>
            <a:cxnLst/>
            <a:rect l="l" t="t" r="r" b="b"/>
            <a:pathLst>
              <a:path w="1053698" h="523220">
                <a:moveTo>
                  <a:pt x="261610" y="71483"/>
                </a:moveTo>
                <a:cubicBezTo>
                  <a:pt x="156606" y="71483"/>
                  <a:pt x="71483" y="156606"/>
                  <a:pt x="71483" y="261610"/>
                </a:cubicBezTo>
                <a:cubicBezTo>
                  <a:pt x="71483" y="366614"/>
                  <a:pt x="156606" y="451737"/>
                  <a:pt x="261610" y="451737"/>
                </a:cubicBezTo>
                <a:cubicBezTo>
                  <a:pt x="366614" y="451737"/>
                  <a:pt x="451737" y="366614"/>
                  <a:pt x="451737" y="261610"/>
                </a:cubicBezTo>
                <a:cubicBezTo>
                  <a:pt x="451737" y="156606"/>
                  <a:pt x="366614" y="71483"/>
                  <a:pt x="261610" y="71483"/>
                </a:cubicBezTo>
                <a:close/>
                <a:moveTo>
                  <a:pt x="261610" y="0"/>
                </a:moveTo>
                <a:cubicBezTo>
                  <a:pt x="393824" y="0"/>
                  <a:pt x="503131" y="98080"/>
                  <a:pt x="519591" y="225610"/>
                </a:cubicBezTo>
                <a:lnTo>
                  <a:pt x="1017698" y="225610"/>
                </a:lnTo>
                <a:cubicBezTo>
                  <a:pt x="1037580" y="225610"/>
                  <a:pt x="1053698" y="241728"/>
                  <a:pt x="1053698" y="261610"/>
                </a:cubicBezTo>
                <a:cubicBezTo>
                  <a:pt x="1053698" y="281492"/>
                  <a:pt x="1037580" y="297610"/>
                  <a:pt x="1017698" y="297610"/>
                </a:cubicBezTo>
                <a:lnTo>
                  <a:pt x="519591" y="297610"/>
                </a:lnTo>
                <a:cubicBezTo>
                  <a:pt x="503131" y="425140"/>
                  <a:pt x="393824" y="523220"/>
                  <a:pt x="261610" y="523220"/>
                </a:cubicBezTo>
                <a:cubicBezTo>
                  <a:pt x="117127" y="523220"/>
                  <a:pt x="0" y="406093"/>
                  <a:pt x="0" y="261610"/>
                </a:cubicBezTo>
                <a:cubicBezTo>
                  <a:pt x="0" y="117127"/>
                  <a:pt x="117127" y="0"/>
                  <a:pt x="261610" y="0"/>
                </a:cubicBezTo>
                <a:close/>
              </a:path>
            </a:pathLst>
          </a:custGeom>
          <a:solidFill>
            <a:schemeClr val="tx1">
              <a:lumMod val="65000"/>
              <a:lumOff val="3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extLst>
      <p:ext uri="{BB962C8B-B14F-4D97-AF65-F5344CB8AC3E}">
        <p14:creationId xmlns:p14="http://schemas.microsoft.com/office/powerpoint/2010/main" val="321926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475656" y="1029990"/>
            <a:ext cx="6190181" cy="2094056"/>
            <a:chOff x="1476910" y="1547443"/>
            <a:chExt cx="6190181" cy="2094056"/>
          </a:xfrm>
        </p:grpSpPr>
        <p:grpSp>
          <p:nvGrpSpPr>
            <p:cNvPr id="9" name="组合 8"/>
            <p:cNvGrpSpPr/>
            <p:nvPr/>
          </p:nvGrpSpPr>
          <p:grpSpPr>
            <a:xfrm>
              <a:off x="1476910" y="2534969"/>
              <a:ext cx="6190181" cy="601360"/>
              <a:chOff x="677344" y="2439335"/>
              <a:chExt cx="7714192" cy="749413"/>
            </a:xfrm>
          </p:grpSpPr>
          <p:cxnSp>
            <p:nvCxnSpPr>
              <p:cNvPr id="7" name="直接连接符 6"/>
              <p:cNvCxnSpPr/>
              <p:nvPr/>
            </p:nvCxnSpPr>
            <p:spPr>
              <a:xfrm>
                <a:off x="752464" y="3188748"/>
                <a:ext cx="76390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7344" y="2490875"/>
                <a:ext cx="7714192" cy="652036"/>
              </a:xfrm>
              <a:prstGeom prst="rect">
                <a:avLst/>
              </a:prstGeom>
              <a:noFill/>
            </p:spPr>
            <p:txBody>
              <a:bodyPr wrap="square" rtlCol="0">
                <a:spAutoFit/>
              </a:bodyPr>
              <a:lstStyle/>
              <a:p>
                <a:pPr algn="ctr"/>
                <a:r>
                  <a:rPr lang="zh-CN" altLang="en-US" sz="2800" b="1" dirty="0" smtClean="0">
                    <a:solidFill>
                      <a:schemeClr val="bg1"/>
                    </a:solidFill>
                    <a:latin typeface="微软雅黑" pitchFamily="34" charset="-122"/>
                    <a:ea typeface="微软雅黑" pitchFamily="34" charset="-122"/>
                  </a:rPr>
                  <a:t>移动互联网</a:t>
                </a:r>
                <a:r>
                  <a:rPr lang="en-US" altLang="zh-CN" sz="2800" b="1" dirty="0" smtClean="0">
                    <a:solidFill>
                      <a:schemeClr val="bg1"/>
                    </a:solidFill>
                    <a:latin typeface="微软雅黑" pitchFamily="34" charset="-122"/>
                    <a:ea typeface="微软雅黑" pitchFamily="34" charset="-122"/>
                  </a:rPr>
                  <a:t>Android</a:t>
                </a:r>
                <a:r>
                  <a:rPr lang="zh-CN" altLang="en-US" sz="2800" b="1" dirty="0" smtClean="0">
                    <a:solidFill>
                      <a:schemeClr val="bg1"/>
                    </a:solidFill>
                    <a:latin typeface="微软雅黑" pitchFamily="34" charset="-122"/>
                    <a:ea typeface="微软雅黑" pitchFamily="34" charset="-122"/>
                  </a:rPr>
                  <a:t>应用研发</a:t>
                </a:r>
                <a:endParaRPr lang="zh-CN" altLang="en-US" sz="2800" b="1" dirty="0">
                  <a:solidFill>
                    <a:schemeClr val="bg1"/>
                  </a:solidFill>
                  <a:latin typeface="微软雅黑" pitchFamily="34" charset="-122"/>
                  <a:ea typeface="微软雅黑" pitchFamily="34" charset="-122"/>
                </a:endParaRPr>
              </a:p>
            </p:txBody>
          </p:sp>
          <p:cxnSp>
            <p:nvCxnSpPr>
              <p:cNvPr id="10" name="直接连接符 9"/>
              <p:cNvCxnSpPr/>
              <p:nvPr/>
            </p:nvCxnSpPr>
            <p:spPr>
              <a:xfrm>
                <a:off x="752464" y="2439335"/>
                <a:ext cx="76390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椭圆 3"/>
            <p:cNvSpPr/>
            <p:nvPr/>
          </p:nvSpPr>
          <p:spPr>
            <a:xfrm>
              <a:off x="4139952" y="1547443"/>
              <a:ext cx="864096" cy="906368"/>
            </a:xfrm>
            <a:custGeom>
              <a:avLst/>
              <a:gdLst/>
              <a:ahLst/>
              <a:cxnLst/>
              <a:rect l="l" t="t" r="r" b="b"/>
              <a:pathLst>
                <a:path w="4414035" h="4629972">
                  <a:moveTo>
                    <a:pt x="3319054" y="3551859"/>
                  </a:moveTo>
                  <a:cubicBezTo>
                    <a:pt x="3398049" y="3601630"/>
                    <a:pt x="3450918" y="3663950"/>
                    <a:pt x="3509655" y="3721894"/>
                  </a:cubicBezTo>
                  <a:cubicBezTo>
                    <a:pt x="3420756" y="3894137"/>
                    <a:pt x="3705230" y="3804036"/>
                    <a:pt x="3671479" y="3899522"/>
                  </a:cubicBezTo>
                  <a:cubicBezTo>
                    <a:pt x="3665128" y="3948735"/>
                    <a:pt x="3654909" y="4073923"/>
                    <a:pt x="3621572" y="4090988"/>
                  </a:cubicBezTo>
                  <a:cubicBezTo>
                    <a:pt x="3595379" y="4050903"/>
                    <a:pt x="3526240" y="4030651"/>
                    <a:pt x="3471454" y="4001915"/>
                  </a:cubicBezTo>
                  <a:cubicBezTo>
                    <a:pt x="3390491" y="3949924"/>
                    <a:pt x="3434942" y="3776887"/>
                    <a:pt x="3185704" y="3587578"/>
                  </a:cubicBezTo>
                  <a:cubicBezTo>
                    <a:pt x="3246029" y="3584007"/>
                    <a:pt x="3290478" y="3568925"/>
                    <a:pt x="3319054" y="3551859"/>
                  </a:cubicBezTo>
                  <a:close/>
                  <a:moveTo>
                    <a:pt x="3717865" y="2044101"/>
                  </a:moveTo>
                  <a:cubicBezTo>
                    <a:pt x="3855978" y="2425894"/>
                    <a:pt x="3600390" y="2313977"/>
                    <a:pt x="3658334" y="2520352"/>
                  </a:cubicBezTo>
                  <a:cubicBezTo>
                    <a:pt x="3611503" y="2562421"/>
                    <a:pt x="3425766" y="2377477"/>
                    <a:pt x="3436878" y="2296514"/>
                  </a:cubicBezTo>
                  <a:cubicBezTo>
                    <a:pt x="3469421" y="2275082"/>
                    <a:pt x="3574989" y="2331439"/>
                    <a:pt x="3717865" y="2044101"/>
                  </a:cubicBezTo>
                  <a:close/>
                  <a:moveTo>
                    <a:pt x="777649" y="1490101"/>
                  </a:moveTo>
                  <a:cubicBezTo>
                    <a:pt x="808605" y="1481767"/>
                    <a:pt x="849483" y="1565508"/>
                    <a:pt x="870517" y="1647264"/>
                  </a:cubicBezTo>
                  <a:cubicBezTo>
                    <a:pt x="891551" y="1729020"/>
                    <a:pt x="824480" y="1645280"/>
                    <a:pt x="903855" y="1980639"/>
                  </a:cubicBezTo>
                  <a:cubicBezTo>
                    <a:pt x="866549" y="1992148"/>
                    <a:pt x="730457" y="1922549"/>
                    <a:pt x="684780" y="1697269"/>
                  </a:cubicBezTo>
                  <a:cubicBezTo>
                    <a:pt x="669292" y="1620882"/>
                    <a:pt x="746693" y="1498435"/>
                    <a:pt x="777649" y="1490101"/>
                  </a:cubicBezTo>
                  <a:close/>
                  <a:moveTo>
                    <a:pt x="678000" y="887660"/>
                  </a:moveTo>
                  <a:cubicBezTo>
                    <a:pt x="673635" y="879722"/>
                    <a:pt x="491469" y="940841"/>
                    <a:pt x="485119" y="1006722"/>
                  </a:cubicBezTo>
                  <a:cubicBezTo>
                    <a:pt x="472419" y="1027360"/>
                    <a:pt x="488293" y="1052762"/>
                    <a:pt x="511312" y="1054348"/>
                  </a:cubicBezTo>
                  <a:cubicBezTo>
                    <a:pt x="624421" y="1017835"/>
                    <a:pt x="682366" y="895598"/>
                    <a:pt x="678000" y="887660"/>
                  </a:cubicBezTo>
                  <a:close/>
                  <a:moveTo>
                    <a:pt x="1290824" y="477241"/>
                  </a:moveTo>
                  <a:cubicBezTo>
                    <a:pt x="2021553" y="537730"/>
                    <a:pt x="2273114" y="1255515"/>
                    <a:pt x="2381437" y="1591666"/>
                  </a:cubicBezTo>
                  <a:cubicBezTo>
                    <a:pt x="2470652" y="1868520"/>
                    <a:pt x="2569674" y="1872998"/>
                    <a:pt x="2769085" y="1995487"/>
                  </a:cubicBezTo>
                  <a:cubicBezTo>
                    <a:pt x="2978156" y="2123910"/>
                    <a:pt x="3326296" y="2236788"/>
                    <a:pt x="3435833" y="2433638"/>
                  </a:cubicBezTo>
                  <a:cubicBezTo>
                    <a:pt x="3544201" y="2628386"/>
                    <a:pt x="3576724" y="2708276"/>
                    <a:pt x="3526322" y="3033713"/>
                  </a:cubicBezTo>
                  <a:cubicBezTo>
                    <a:pt x="3500265" y="3201960"/>
                    <a:pt x="3806913" y="3200004"/>
                    <a:pt x="3928753" y="3252788"/>
                  </a:cubicBezTo>
                  <a:cubicBezTo>
                    <a:pt x="4045973" y="3303571"/>
                    <a:pt x="4024401" y="3445272"/>
                    <a:pt x="4000191" y="3636169"/>
                  </a:cubicBezTo>
                  <a:cubicBezTo>
                    <a:pt x="4052181" y="3788966"/>
                    <a:pt x="4034321" y="3961605"/>
                    <a:pt x="4240696" y="4169568"/>
                  </a:cubicBezTo>
                  <a:cubicBezTo>
                    <a:pt x="4213709" y="4201317"/>
                    <a:pt x="4202598" y="4213225"/>
                    <a:pt x="4204979" y="4276725"/>
                  </a:cubicBezTo>
                  <a:cubicBezTo>
                    <a:pt x="4316899" y="4322764"/>
                    <a:pt x="4409764" y="4299745"/>
                    <a:pt x="4407384" y="4381501"/>
                  </a:cubicBezTo>
                  <a:cubicBezTo>
                    <a:pt x="4438340" y="4749800"/>
                    <a:pt x="4364521" y="4666456"/>
                    <a:pt x="4116871" y="4405313"/>
                  </a:cubicBezTo>
                  <a:cubicBezTo>
                    <a:pt x="4012096" y="4215607"/>
                    <a:pt x="3925577" y="3817144"/>
                    <a:pt x="3816833" y="3514725"/>
                  </a:cubicBezTo>
                  <a:cubicBezTo>
                    <a:pt x="3580294" y="3329780"/>
                    <a:pt x="2994028" y="3581235"/>
                    <a:pt x="2740508" y="3486150"/>
                  </a:cubicBezTo>
                  <a:cubicBezTo>
                    <a:pt x="2486988" y="3391065"/>
                    <a:pt x="2328256" y="3310137"/>
                    <a:pt x="2295712" y="2944216"/>
                  </a:cubicBezTo>
                  <a:cubicBezTo>
                    <a:pt x="2046073" y="2841008"/>
                    <a:pt x="1681331" y="2837027"/>
                    <a:pt x="1459395" y="2862261"/>
                  </a:cubicBezTo>
                  <a:cubicBezTo>
                    <a:pt x="1261271" y="2987509"/>
                    <a:pt x="873608" y="3193254"/>
                    <a:pt x="830746" y="3295648"/>
                  </a:cubicBezTo>
                  <a:cubicBezTo>
                    <a:pt x="969171" y="3309770"/>
                    <a:pt x="1186345" y="3309937"/>
                    <a:pt x="1249845" y="3257549"/>
                  </a:cubicBezTo>
                  <a:cubicBezTo>
                    <a:pt x="1270003" y="3242302"/>
                    <a:pt x="1285563" y="3335336"/>
                    <a:pt x="1368907" y="3338511"/>
                  </a:cubicBezTo>
                  <a:cubicBezTo>
                    <a:pt x="1444629" y="3232777"/>
                    <a:pt x="1445108" y="3182143"/>
                    <a:pt x="1526070" y="3186111"/>
                  </a:cubicBezTo>
                  <a:cubicBezTo>
                    <a:pt x="1666878" y="3234364"/>
                    <a:pt x="1774514" y="3259135"/>
                    <a:pt x="1749908" y="3319460"/>
                  </a:cubicBezTo>
                  <a:cubicBezTo>
                    <a:pt x="1634334" y="3328025"/>
                    <a:pt x="1696726" y="3398041"/>
                    <a:pt x="1568932" y="3419473"/>
                  </a:cubicBezTo>
                  <a:cubicBezTo>
                    <a:pt x="1464951" y="3498055"/>
                    <a:pt x="1265720" y="3480593"/>
                    <a:pt x="1097445" y="3476624"/>
                  </a:cubicBezTo>
                  <a:cubicBezTo>
                    <a:pt x="853764" y="3418680"/>
                    <a:pt x="551345" y="3553617"/>
                    <a:pt x="544995" y="3428998"/>
                  </a:cubicBezTo>
                  <a:cubicBezTo>
                    <a:pt x="527846" y="3259763"/>
                    <a:pt x="1176820" y="2751137"/>
                    <a:pt x="1059345" y="2728912"/>
                  </a:cubicBezTo>
                  <a:cubicBezTo>
                    <a:pt x="817566" y="2716841"/>
                    <a:pt x="712476" y="2558254"/>
                    <a:pt x="597382" y="2528885"/>
                  </a:cubicBezTo>
                  <a:cubicBezTo>
                    <a:pt x="292102" y="2392989"/>
                    <a:pt x="362433" y="2626516"/>
                    <a:pt x="330683" y="2814635"/>
                  </a:cubicBezTo>
                  <a:cubicBezTo>
                    <a:pt x="289408" y="2886866"/>
                    <a:pt x="309252" y="2912268"/>
                    <a:pt x="397358" y="2947986"/>
                  </a:cubicBezTo>
                  <a:cubicBezTo>
                    <a:pt x="214001" y="3098004"/>
                    <a:pt x="383864" y="3123405"/>
                    <a:pt x="444982" y="3152773"/>
                  </a:cubicBezTo>
                  <a:cubicBezTo>
                    <a:pt x="423070" y="3208964"/>
                    <a:pt x="344176" y="3354385"/>
                    <a:pt x="302107" y="3376610"/>
                  </a:cubicBezTo>
                  <a:cubicBezTo>
                    <a:pt x="9526" y="3012907"/>
                    <a:pt x="201302" y="2903536"/>
                    <a:pt x="178283" y="2733674"/>
                  </a:cubicBezTo>
                  <a:cubicBezTo>
                    <a:pt x="96048" y="2437440"/>
                    <a:pt x="58428" y="2242343"/>
                    <a:pt x="183047" y="2224087"/>
                  </a:cubicBezTo>
                  <a:cubicBezTo>
                    <a:pt x="275436" y="2208047"/>
                    <a:pt x="241785" y="2255044"/>
                    <a:pt x="344972" y="2276475"/>
                  </a:cubicBezTo>
                  <a:cubicBezTo>
                    <a:pt x="383078" y="2284389"/>
                    <a:pt x="731727" y="2351400"/>
                    <a:pt x="872347" y="2239886"/>
                  </a:cubicBezTo>
                  <a:lnTo>
                    <a:pt x="854202" y="2279054"/>
                  </a:lnTo>
                  <a:cubicBezTo>
                    <a:pt x="852555" y="2462840"/>
                    <a:pt x="1000649" y="2773561"/>
                    <a:pt x="1120902" y="2693392"/>
                  </a:cubicBezTo>
                  <a:cubicBezTo>
                    <a:pt x="1241155" y="2613223"/>
                    <a:pt x="972016" y="2042550"/>
                    <a:pt x="1575721" y="1798042"/>
                  </a:cubicBezTo>
                  <a:cubicBezTo>
                    <a:pt x="1357895" y="1753559"/>
                    <a:pt x="1161632" y="2109656"/>
                    <a:pt x="1133164" y="2221706"/>
                  </a:cubicBezTo>
                  <a:cubicBezTo>
                    <a:pt x="1080285" y="2429838"/>
                    <a:pt x="1143087" y="2611834"/>
                    <a:pt x="1095065" y="2643187"/>
                  </a:cubicBezTo>
                  <a:cubicBezTo>
                    <a:pt x="1079250" y="2670142"/>
                    <a:pt x="960128" y="2604293"/>
                    <a:pt x="925996" y="2386012"/>
                  </a:cubicBezTo>
                  <a:cubicBezTo>
                    <a:pt x="888219" y="2144418"/>
                    <a:pt x="1153771" y="1904745"/>
                    <a:pt x="1376052" y="1604962"/>
                  </a:cubicBezTo>
                  <a:cubicBezTo>
                    <a:pt x="1419311" y="1546620"/>
                    <a:pt x="1545160" y="1235273"/>
                    <a:pt x="1380458" y="845541"/>
                  </a:cubicBezTo>
                  <a:cubicBezTo>
                    <a:pt x="1294337" y="855859"/>
                    <a:pt x="1418517" y="1251742"/>
                    <a:pt x="1330808" y="1490661"/>
                  </a:cubicBezTo>
                  <a:cubicBezTo>
                    <a:pt x="1271327" y="1652688"/>
                    <a:pt x="1105844" y="1867540"/>
                    <a:pt x="983823" y="2050346"/>
                  </a:cubicBezTo>
                  <a:cubicBezTo>
                    <a:pt x="1041432" y="1877953"/>
                    <a:pt x="1060365" y="1631611"/>
                    <a:pt x="1014599" y="1353541"/>
                  </a:cubicBezTo>
                  <a:cubicBezTo>
                    <a:pt x="1390043" y="1072554"/>
                    <a:pt x="1199841" y="725487"/>
                    <a:pt x="1187935" y="609600"/>
                  </a:cubicBezTo>
                  <a:cubicBezTo>
                    <a:pt x="1252229" y="565150"/>
                    <a:pt x="1252245" y="562802"/>
                    <a:pt x="1290824" y="477241"/>
                  </a:cubicBezTo>
                  <a:close/>
                  <a:moveTo>
                    <a:pt x="2435709" y="0"/>
                  </a:moveTo>
                  <a:cubicBezTo>
                    <a:pt x="2328898" y="101204"/>
                    <a:pt x="2250766" y="142873"/>
                    <a:pt x="2088047" y="157161"/>
                  </a:cubicBezTo>
                  <a:cubicBezTo>
                    <a:pt x="1870560" y="183355"/>
                    <a:pt x="1380022" y="121443"/>
                    <a:pt x="1130784" y="157162"/>
                  </a:cubicBezTo>
                  <a:cubicBezTo>
                    <a:pt x="881546" y="192881"/>
                    <a:pt x="630721" y="326231"/>
                    <a:pt x="592621" y="371475"/>
                  </a:cubicBezTo>
                  <a:cubicBezTo>
                    <a:pt x="578334" y="397668"/>
                    <a:pt x="621991" y="400050"/>
                    <a:pt x="630723" y="409575"/>
                  </a:cubicBezTo>
                  <a:cubicBezTo>
                    <a:pt x="718830" y="390525"/>
                    <a:pt x="714067" y="196850"/>
                    <a:pt x="1178410" y="171450"/>
                  </a:cubicBezTo>
                  <a:cubicBezTo>
                    <a:pt x="1425266" y="140494"/>
                    <a:pt x="1865797" y="255588"/>
                    <a:pt x="2097572" y="257175"/>
                  </a:cubicBezTo>
                  <a:cubicBezTo>
                    <a:pt x="2750828" y="274637"/>
                    <a:pt x="3009591" y="31750"/>
                    <a:pt x="3088172" y="38100"/>
                  </a:cubicBezTo>
                  <a:cubicBezTo>
                    <a:pt x="3138178" y="92075"/>
                    <a:pt x="2713522" y="290513"/>
                    <a:pt x="2569060" y="295275"/>
                  </a:cubicBezTo>
                  <a:cubicBezTo>
                    <a:pt x="1910248" y="419100"/>
                    <a:pt x="1637991" y="312738"/>
                    <a:pt x="1430822" y="304800"/>
                  </a:cubicBezTo>
                  <a:cubicBezTo>
                    <a:pt x="1365734" y="328612"/>
                    <a:pt x="1032359" y="280193"/>
                    <a:pt x="902184" y="428624"/>
                  </a:cubicBezTo>
                  <a:cubicBezTo>
                    <a:pt x="842041" y="520252"/>
                    <a:pt x="1173646" y="404812"/>
                    <a:pt x="1173646" y="438150"/>
                  </a:cubicBezTo>
                  <a:cubicBezTo>
                    <a:pt x="1213515" y="603597"/>
                    <a:pt x="898216" y="611189"/>
                    <a:pt x="916472" y="681039"/>
                  </a:cubicBezTo>
                  <a:cubicBezTo>
                    <a:pt x="1009523" y="719487"/>
                    <a:pt x="999021" y="634207"/>
                    <a:pt x="1149833" y="690562"/>
                  </a:cubicBezTo>
                  <a:cubicBezTo>
                    <a:pt x="1235740" y="732184"/>
                    <a:pt x="1312733" y="1219546"/>
                    <a:pt x="849795" y="1338262"/>
                  </a:cubicBezTo>
                  <a:cubicBezTo>
                    <a:pt x="773596" y="1417637"/>
                    <a:pt x="810786" y="1365101"/>
                    <a:pt x="762979" y="1421904"/>
                  </a:cubicBezTo>
                  <a:cubicBezTo>
                    <a:pt x="677254" y="1617259"/>
                    <a:pt x="682016" y="1617167"/>
                    <a:pt x="562954" y="1679079"/>
                  </a:cubicBezTo>
                  <a:cubicBezTo>
                    <a:pt x="443892" y="1702891"/>
                    <a:pt x="339116" y="1439366"/>
                    <a:pt x="410554" y="1245692"/>
                  </a:cubicBezTo>
                  <a:cubicBezTo>
                    <a:pt x="358167" y="1004393"/>
                    <a:pt x="258154" y="798016"/>
                    <a:pt x="334354" y="659904"/>
                  </a:cubicBezTo>
                  <a:cubicBezTo>
                    <a:pt x="316280" y="547539"/>
                    <a:pt x="231284" y="643385"/>
                    <a:pt x="173522" y="661989"/>
                  </a:cubicBezTo>
                  <a:cubicBezTo>
                    <a:pt x="-213646" y="466280"/>
                    <a:pt x="147327" y="457994"/>
                    <a:pt x="292584" y="495300"/>
                  </a:cubicBezTo>
                  <a:cubicBezTo>
                    <a:pt x="351321" y="488950"/>
                    <a:pt x="333858" y="487363"/>
                    <a:pt x="364021" y="438150"/>
                  </a:cubicBezTo>
                  <a:cubicBezTo>
                    <a:pt x="333859" y="111919"/>
                    <a:pt x="741052" y="30163"/>
                    <a:pt x="830746" y="28575"/>
                  </a:cubicBezTo>
                  <a:cubicBezTo>
                    <a:pt x="1052995" y="18256"/>
                    <a:pt x="1715777" y="133349"/>
                    <a:pt x="1983271" y="128587"/>
                  </a:cubicBezTo>
                  <a:cubicBezTo>
                    <a:pt x="2250765" y="123825"/>
                    <a:pt x="2353953" y="14288"/>
                    <a:pt x="2435709" y="0"/>
                  </a:cubicBezTo>
                  <a:close/>
                </a:path>
              </a:pathLst>
            </a:custGeom>
            <a:solidFill>
              <a:schemeClr val="bg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1584961" y="3294067"/>
              <a:ext cx="5974080" cy="347432"/>
              <a:chOff x="1476910" y="3287783"/>
              <a:chExt cx="6190181" cy="360000"/>
            </a:xfrm>
          </p:grpSpPr>
          <p:grpSp>
            <p:nvGrpSpPr>
              <p:cNvPr id="13" name="组合 12"/>
              <p:cNvGrpSpPr>
                <a:grpSpLocks noChangeAspect="1"/>
              </p:cNvGrpSpPr>
              <p:nvPr/>
            </p:nvGrpSpPr>
            <p:grpSpPr>
              <a:xfrm>
                <a:off x="3296642" y="3287783"/>
                <a:ext cx="450372" cy="360000"/>
                <a:chOff x="4673684" y="2359160"/>
                <a:chExt cx="1088225" cy="869861"/>
              </a:xfrm>
              <a:solidFill>
                <a:schemeClr val="bg1"/>
              </a:solidFill>
            </p:grpSpPr>
            <p:sp>
              <p:nvSpPr>
                <p:cNvPr id="14" name="Freeform 17"/>
                <p:cNvSpPr>
                  <a:spLocks noEditPoints="1"/>
                </p:cNvSpPr>
                <p:nvPr/>
              </p:nvSpPr>
              <p:spPr bwMode="auto">
                <a:xfrm>
                  <a:off x="4673684" y="2596722"/>
                  <a:ext cx="824268" cy="632299"/>
                </a:xfrm>
                <a:custGeom>
                  <a:avLst/>
                  <a:gdLst>
                    <a:gd name="T0" fmla="*/ 274 w 291"/>
                    <a:gd name="T1" fmla="*/ 0 h 223"/>
                    <a:gd name="T2" fmla="*/ 17 w 291"/>
                    <a:gd name="T3" fmla="*/ 0 h 223"/>
                    <a:gd name="T4" fmla="*/ 0 w 291"/>
                    <a:gd name="T5" fmla="*/ 16 h 223"/>
                    <a:gd name="T6" fmla="*/ 0 w 291"/>
                    <a:gd name="T7" fmla="*/ 207 h 223"/>
                    <a:gd name="T8" fmla="*/ 17 w 291"/>
                    <a:gd name="T9" fmla="*/ 223 h 223"/>
                    <a:gd name="T10" fmla="*/ 274 w 291"/>
                    <a:gd name="T11" fmla="*/ 223 h 223"/>
                    <a:gd name="T12" fmla="*/ 291 w 291"/>
                    <a:gd name="T13" fmla="*/ 207 h 223"/>
                    <a:gd name="T14" fmla="*/ 291 w 291"/>
                    <a:gd name="T15" fmla="*/ 16 h 223"/>
                    <a:gd name="T16" fmla="*/ 274 w 291"/>
                    <a:gd name="T17" fmla="*/ 0 h 223"/>
                    <a:gd name="T18" fmla="*/ 270 w 291"/>
                    <a:gd name="T19" fmla="*/ 193 h 223"/>
                    <a:gd name="T20" fmla="*/ 256 w 291"/>
                    <a:gd name="T21" fmla="*/ 207 h 223"/>
                    <a:gd name="T22" fmla="*/ 35 w 291"/>
                    <a:gd name="T23" fmla="*/ 207 h 223"/>
                    <a:gd name="T24" fmla="*/ 21 w 291"/>
                    <a:gd name="T25" fmla="*/ 193 h 223"/>
                    <a:gd name="T26" fmla="*/ 21 w 291"/>
                    <a:gd name="T27" fmla="*/ 30 h 223"/>
                    <a:gd name="T28" fmla="*/ 35 w 291"/>
                    <a:gd name="T29" fmla="*/ 16 h 223"/>
                    <a:gd name="T30" fmla="*/ 256 w 291"/>
                    <a:gd name="T31" fmla="*/ 16 h 223"/>
                    <a:gd name="T32" fmla="*/ 270 w 291"/>
                    <a:gd name="T33" fmla="*/ 30 h 223"/>
                    <a:gd name="T34" fmla="*/ 270 w 291"/>
                    <a:gd name="T35" fmla="*/ 19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 h="223">
                      <a:moveTo>
                        <a:pt x="274" y="0"/>
                      </a:moveTo>
                      <a:cubicBezTo>
                        <a:pt x="17" y="0"/>
                        <a:pt x="17" y="0"/>
                        <a:pt x="17" y="0"/>
                      </a:cubicBezTo>
                      <a:cubicBezTo>
                        <a:pt x="8" y="0"/>
                        <a:pt x="0" y="7"/>
                        <a:pt x="0" y="16"/>
                      </a:cubicBezTo>
                      <a:cubicBezTo>
                        <a:pt x="0" y="207"/>
                        <a:pt x="0" y="207"/>
                        <a:pt x="0" y="207"/>
                      </a:cubicBezTo>
                      <a:cubicBezTo>
                        <a:pt x="0" y="215"/>
                        <a:pt x="8" y="223"/>
                        <a:pt x="17" y="223"/>
                      </a:cubicBezTo>
                      <a:cubicBezTo>
                        <a:pt x="274" y="223"/>
                        <a:pt x="274" y="223"/>
                        <a:pt x="274" y="223"/>
                      </a:cubicBezTo>
                      <a:cubicBezTo>
                        <a:pt x="283" y="223"/>
                        <a:pt x="291" y="215"/>
                        <a:pt x="291" y="207"/>
                      </a:cubicBezTo>
                      <a:cubicBezTo>
                        <a:pt x="291" y="16"/>
                        <a:pt x="291" y="16"/>
                        <a:pt x="291" y="16"/>
                      </a:cubicBezTo>
                      <a:cubicBezTo>
                        <a:pt x="291" y="7"/>
                        <a:pt x="283" y="0"/>
                        <a:pt x="274" y="0"/>
                      </a:cubicBezTo>
                      <a:moveTo>
                        <a:pt x="270" y="193"/>
                      </a:moveTo>
                      <a:cubicBezTo>
                        <a:pt x="270" y="201"/>
                        <a:pt x="264" y="207"/>
                        <a:pt x="256" y="207"/>
                      </a:cubicBezTo>
                      <a:cubicBezTo>
                        <a:pt x="35" y="207"/>
                        <a:pt x="35" y="207"/>
                        <a:pt x="35" y="207"/>
                      </a:cubicBezTo>
                      <a:cubicBezTo>
                        <a:pt x="27" y="207"/>
                        <a:pt x="21" y="201"/>
                        <a:pt x="21" y="193"/>
                      </a:cubicBezTo>
                      <a:cubicBezTo>
                        <a:pt x="21" y="30"/>
                        <a:pt x="21" y="30"/>
                        <a:pt x="21" y="30"/>
                      </a:cubicBezTo>
                      <a:cubicBezTo>
                        <a:pt x="21" y="22"/>
                        <a:pt x="27" y="16"/>
                        <a:pt x="35" y="16"/>
                      </a:cubicBezTo>
                      <a:cubicBezTo>
                        <a:pt x="256" y="16"/>
                        <a:pt x="256" y="16"/>
                        <a:pt x="256" y="16"/>
                      </a:cubicBezTo>
                      <a:cubicBezTo>
                        <a:pt x="264" y="16"/>
                        <a:pt x="270" y="22"/>
                        <a:pt x="270" y="30"/>
                      </a:cubicBezTo>
                      <a:lnTo>
                        <a:pt x="270" y="19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8"/>
                <p:cNvSpPr>
                  <a:spLocks/>
                </p:cNvSpPr>
                <p:nvPr/>
              </p:nvSpPr>
              <p:spPr bwMode="auto">
                <a:xfrm>
                  <a:off x="4811662" y="2469542"/>
                  <a:ext cx="821868" cy="632299"/>
                </a:xfrm>
                <a:custGeom>
                  <a:avLst/>
                  <a:gdLst>
                    <a:gd name="T0" fmla="*/ 274 w 290"/>
                    <a:gd name="T1" fmla="*/ 0 h 223"/>
                    <a:gd name="T2" fmla="*/ 16 w 290"/>
                    <a:gd name="T3" fmla="*/ 0 h 223"/>
                    <a:gd name="T4" fmla="*/ 0 w 290"/>
                    <a:gd name="T5" fmla="*/ 16 h 223"/>
                    <a:gd name="T6" fmla="*/ 0 w 290"/>
                    <a:gd name="T7" fmla="*/ 25 h 223"/>
                    <a:gd name="T8" fmla="*/ 249 w 290"/>
                    <a:gd name="T9" fmla="*/ 25 h 223"/>
                    <a:gd name="T10" fmla="*/ 265 w 290"/>
                    <a:gd name="T11" fmla="*/ 42 h 223"/>
                    <a:gd name="T12" fmla="*/ 265 w 290"/>
                    <a:gd name="T13" fmla="*/ 223 h 223"/>
                    <a:gd name="T14" fmla="*/ 274 w 290"/>
                    <a:gd name="T15" fmla="*/ 223 h 223"/>
                    <a:gd name="T16" fmla="*/ 290 w 290"/>
                    <a:gd name="T17" fmla="*/ 207 h 223"/>
                    <a:gd name="T18" fmla="*/ 290 w 290"/>
                    <a:gd name="T19" fmla="*/ 16 h 223"/>
                    <a:gd name="T20" fmla="*/ 274 w 290"/>
                    <a:gd name="T2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223">
                      <a:moveTo>
                        <a:pt x="274" y="0"/>
                      </a:moveTo>
                      <a:cubicBezTo>
                        <a:pt x="16" y="0"/>
                        <a:pt x="16" y="0"/>
                        <a:pt x="16" y="0"/>
                      </a:cubicBezTo>
                      <a:cubicBezTo>
                        <a:pt x="7" y="0"/>
                        <a:pt x="0" y="7"/>
                        <a:pt x="0" y="16"/>
                      </a:cubicBezTo>
                      <a:cubicBezTo>
                        <a:pt x="0" y="25"/>
                        <a:pt x="0" y="25"/>
                        <a:pt x="0" y="25"/>
                      </a:cubicBezTo>
                      <a:cubicBezTo>
                        <a:pt x="249" y="25"/>
                        <a:pt x="249" y="25"/>
                        <a:pt x="249" y="25"/>
                      </a:cubicBezTo>
                      <a:cubicBezTo>
                        <a:pt x="258" y="25"/>
                        <a:pt x="265" y="33"/>
                        <a:pt x="265" y="42"/>
                      </a:cubicBezTo>
                      <a:cubicBezTo>
                        <a:pt x="265" y="223"/>
                        <a:pt x="265" y="223"/>
                        <a:pt x="265" y="223"/>
                      </a:cubicBezTo>
                      <a:cubicBezTo>
                        <a:pt x="274" y="223"/>
                        <a:pt x="274" y="223"/>
                        <a:pt x="274" y="223"/>
                      </a:cubicBezTo>
                      <a:cubicBezTo>
                        <a:pt x="283" y="223"/>
                        <a:pt x="290" y="216"/>
                        <a:pt x="290" y="207"/>
                      </a:cubicBezTo>
                      <a:cubicBezTo>
                        <a:pt x="290" y="16"/>
                        <a:pt x="290" y="16"/>
                        <a:pt x="290" y="16"/>
                      </a:cubicBezTo>
                      <a:cubicBezTo>
                        <a:pt x="290" y="7"/>
                        <a:pt x="283" y="0"/>
                        <a:pt x="274" y="0"/>
                      </a:cubicBezTo>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9"/>
                <p:cNvSpPr>
                  <a:spLocks/>
                </p:cNvSpPr>
                <p:nvPr/>
              </p:nvSpPr>
              <p:spPr bwMode="auto">
                <a:xfrm>
                  <a:off x="4940041" y="2359160"/>
                  <a:ext cx="821868" cy="628699"/>
                </a:xfrm>
                <a:custGeom>
                  <a:avLst/>
                  <a:gdLst>
                    <a:gd name="T0" fmla="*/ 274 w 290"/>
                    <a:gd name="T1" fmla="*/ 0 h 222"/>
                    <a:gd name="T2" fmla="*/ 16 w 290"/>
                    <a:gd name="T3" fmla="*/ 0 h 222"/>
                    <a:gd name="T4" fmla="*/ 0 w 290"/>
                    <a:gd name="T5" fmla="*/ 16 h 222"/>
                    <a:gd name="T6" fmla="*/ 0 w 290"/>
                    <a:gd name="T7" fmla="*/ 25 h 222"/>
                    <a:gd name="T8" fmla="*/ 249 w 290"/>
                    <a:gd name="T9" fmla="*/ 25 h 222"/>
                    <a:gd name="T10" fmla="*/ 265 w 290"/>
                    <a:gd name="T11" fmla="*/ 41 h 222"/>
                    <a:gd name="T12" fmla="*/ 265 w 290"/>
                    <a:gd name="T13" fmla="*/ 222 h 222"/>
                    <a:gd name="T14" fmla="*/ 274 w 290"/>
                    <a:gd name="T15" fmla="*/ 222 h 222"/>
                    <a:gd name="T16" fmla="*/ 290 w 290"/>
                    <a:gd name="T17" fmla="*/ 206 h 222"/>
                    <a:gd name="T18" fmla="*/ 290 w 290"/>
                    <a:gd name="T19" fmla="*/ 16 h 222"/>
                    <a:gd name="T20" fmla="*/ 274 w 290"/>
                    <a:gd name="T2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222">
                      <a:moveTo>
                        <a:pt x="274" y="0"/>
                      </a:moveTo>
                      <a:cubicBezTo>
                        <a:pt x="16" y="0"/>
                        <a:pt x="16" y="0"/>
                        <a:pt x="16" y="0"/>
                      </a:cubicBezTo>
                      <a:cubicBezTo>
                        <a:pt x="7" y="0"/>
                        <a:pt x="0" y="7"/>
                        <a:pt x="0" y="16"/>
                      </a:cubicBezTo>
                      <a:cubicBezTo>
                        <a:pt x="0" y="25"/>
                        <a:pt x="0" y="25"/>
                        <a:pt x="0" y="25"/>
                      </a:cubicBezTo>
                      <a:cubicBezTo>
                        <a:pt x="249" y="25"/>
                        <a:pt x="249" y="25"/>
                        <a:pt x="249" y="25"/>
                      </a:cubicBezTo>
                      <a:cubicBezTo>
                        <a:pt x="258" y="25"/>
                        <a:pt x="265" y="32"/>
                        <a:pt x="265" y="41"/>
                      </a:cubicBezTo>
                      <a:cubicBezTo>
                        <a:pt x="265" y="222"/>
                        <a:pt x="265" y="222"/>
                        <a:pt x="265" y="222"/>
                      </a:cubicBezTo>
                      <a:cubicBezTo>
                        <a:pt x="274" y="222"/>
                        <a:pt x="274" y="222"/>
                        <a:pt x="274" y="222"/>
                      </a:cubicBezTo>
                      <a:cubicBezTo>
                        <a:pt x="283" y="222"/>
                        <a:pt x="290" y="215"/>
                        <a:pt x="290" y="206"/>
                      </a:cubicBezTo>
                      <a:cubicBezTo>
                        <a:pt x="290" y="16"/>
                        <a:pt x="290" y="16"/>
                        <a:pt x="290" y="16"/>
                      </a:cubicBezTo>
                      <a:cubicBezTo>
                        <a:pt x="290" y="7"/>
                        <a:pt x="283" y="0"/>
                        <a:pt x="274" y="0"/>
                      </a:cubicBezTo>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
                <p:cNvSpPr>
                  <a:spLocks/>
                </p:cNvSpPr>
                <p:nvPr/>
              </p:nvSpPr>
              <p:spPr bwMode="auto">
                <a:xfrm>
                  <a:off x="4784066" y="2781492"/>
                  <a:ext cx="569909" cy="353943"/>
                </a:xfrm>
                <a:custGeom>
                  <a:avLst/>
                  <a:gdLst>
                    <a:gd name="T0" fmla="*/ 71 w 201"/>
                    <a:gd name="T1" fmla="*/ 5 h 125"/>
                    <a:gd name="T2" fmla="*/ 11 w 201"/>
                    <a:gd name="T3" fmla="*/ 109 h 125"/>
                    <a:gd name="T4" fmla="*/ 11 w 201"/>
                    <a:gd name="T5" fmla="*/ 124 h 125"/>
                    <a:gd name="T6" fmla="*/ 192 w 201"/>
                    <a:gd name="T7" fmla="*/ 124 h 125"/>
                    <a:gd name="T8" fmla="*/ 192 w 201"/>
                    <a:gd name="T9" fmla="*/ 108 h 125"/>
                    <a:gd name="T10" fmla="*/ 151 w 201"/>
                    <a:gd name="T11" fmla="*/ 47 h 125"/>
                    <a:gd name="T12" fmla="*/ 117 w 201"/>
                    <a:gd name="T13" fmla="*/ 86 h 125"/>
                    <a:gd name="T14" fmla="*/ 110 w 201"/>
                    <a:gd name="T15" fmla="*/ 81 h 125"/>
                    <a:gd name="T16" fmla="*/ 122 w 201"/>
                    <a:gd name="T17" fmla="*/ 65 h 125"/>
                    <a:gd name="T18" fmla="*/ 81 w 201"/>
                    <a:gd name="T19" fmla="*/ 5 h 125"/>
                    <a:gd name="T20" fmla="*/ 71 w 201"/>
                    <a:gd name="T2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125">
                      <a:moveTo>
                        <a:pt x="71" y="5"/>
                      </a:moveTo>
                      <a:cubicBezTo>
                        <a:pt x="11" y="109"/>
                        <a:pt x="11" y="109"/>
                        <a:pt x="11" y="109"/>
                      </a:cubicBezTo>
                      <a:cubicBezTo>
                        <a:pt x="11" y="109"/>
                        <a:pt x="0" y="124"/>
                        <a:pt x="11" y="124"/>
                      </a:cubicBezTo>
                      <a:cubicBezTo>
                        <a:pt x="25" y="125"/>
                        <a:pt x="192" y="124"/>
                        <a:pt x="192" y="124"/>
                      </a:cubicBezTo>
                      <a:cubicBezTo>
                        <a:pt x="192" y="124"/>
                        <a:pt x="201" y="121"/>
                        <a:pt x="192" y="108"/>
                      </a:cubicBezTo>
                      <a:cubicBezTo>
                        <a:pt x="182" y="94"/>
                        <a:pt x="158" y="46"/>
                        <a:pt x="151" y="47"/>
                      </a:cubicBezTo>
                      <a:cubicBezTo>
                        <a:pt x="144" y="47"/>
                        <a:pt x="120" y="83"/>
                        <a:pt x="117" y="86"/>
                      </a:cubicBezTo>
                      <a:cubicBezTo>
                        <a:pt x="115" y="89"/>
                        <a:pt x="108" y="84"/>
                        <a:pt x="110" y="81"/>
                      </a:cubicBezTo>
                      <a:cubicBezTo>
                        <a:pt x="116" y="74"/>
                        <a:pt x="122" y="65"/>
                        <a:pt x="122" y="65"/>
                      </a:cubicBezTo>
                      <a:cubicBezTo>
                        <a:pt x="122" y="65"/>
                        <a:pt x="84" y="9"/>
                        <a:pt x="81" y="5"/>
                      </a:cubicBezTo>
                      <a:cubicBezTo>
                        <a:pt x="78" y="0"/>
                        <a:pt x="73" y="1"/>
                        <a:pt x="71" y="5"/>
                      </a:cubicBezTo>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21"/>
                <p:cNvSpPr>
                  <a:spLocks noChangeArrowheads="1"/>
                </p:cNvSpPr>
                <p:nvPr/>
              </p:nvSpPr>
              <p:spPr bwMode="auto">
                <a:xfrm>
                  <a:off x="5237593" y="2690307"/>
                  <a:ext cx="101984" cy="99584"/>
                </a:xfrm>
                <a:prstGeom prst="ellipse">
                  <a:avLst/>
                </a:pr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p:cNvGrpSpPr>
                <a:grpSpLocks noChangeAspect="1"/>
              </p:cNvGrpSpPr>
              <p:nvPr/>
            </p:nvGrpSpPr>
            <p:grpSpPr>
              <a:xfrm>
                <a:off x="6489371" y="3287783"/>
                <a:ext cx="360000" cy="360000"/>
                <a:chOff x="4778067" y="3911711"/>
                <a:chExt cx="881859" cy="881859"/>
              </a:xfrm>
              <a:solidFill>
                <a:schemeClr val="bg1"/>
              </a:solidFill>
            </p:grpSpPr>
            <p:sp>
              <p:nvSpPr>
                <p:cNvPr id="20" name="Freeform 22"/>
                <p:cNvSpPr>
                  <a:spLocks noEditPoints="1"/>
                </p:cNvSpPr>
                <p:nvPr/>
              </p:nvSpPr>
              <p:spPr bwMode="auto">
                <a:xfrm>
                  <a:off x="4778067" y="3911711"/>
                  <a:ext cx="881859" cy="881859"/>
                </a:xfrm>
                <a:custGeom>
                  <a:avLst/>
                  <a:gdLst>
                    <a:gd name="T0" fmla="*/ 155 w 311"/>
                    <a:gd name="T1" fmla="*/ 0 h 311"/>
                    <a:gd name="T2" fmla="*/ 0 w 311"/>
                    <a:gd name="T3" fmla="*/ 155 h 311"/>
                    <a:gd name="T4" fmla="*/ 155 w 311"/>
                    <a:gd name="T5" fmla="*/ 311 h 311"/>
                    <a:gd name="T6" fmla="*/ 311 w 311"/>
                    <a:gd name="T7" fmla="*/ 155 h 311"/>
                    <a:gd name="T8" fmla="*/ 155 w 311"/>
                    <a:gd name="T9" fmla="*/ 0 h 311"/>
                    <a:gd name="T10" fmla="*/ 155 w 311"/>
                    <a:gd name="T11" fmla="*/ 289 h 311"/>
                    <a:gd name="T12" fmla="*/ 21 w 311"/>
                    <a:gd name="T13" fmla="*/ 155 h 311"/>
                    <a:gd name="T14" fmla="*/ 155 w 311"/>
                    <a:gd name="T15" fmla="*/ 21 h 311"/>
                    <a:gd name="T16" fmla="*/ 289 w 311"/>
                    <a:gd name="T17" fmla="*/ 155 h 311"/>
                    <a:gd name="T18" fmla="*/ 155 w 311"/>
                    <a:gd name="T19" fmla="*/ 289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 h="311">
                      <a:moveTo>
                        <a:pt x="155" y="0"/>
                      </a:moveTo>
                      <a:cubicBezTo>
                        <a:pt x="70" y="0"/>
                        <a:pt x="0" y="69"/>
                        <a:pt x="0" y="155"/>
                      </a:cubicBezTo>
                      <a:cubicBezTo>
                        <a:pt x="0" y="241"/>
                        <a:pt x="70" y="311"/>
                        <a:pt x="155" y="311"/>
                      </a:cubicBezTo>
                      <a:cubicBezTo>
                        <a:pt x="241" y="311"/>
                        <a:pt x="311" y="241"/>
                        <a:pt x="311" y="155"/>
                      </a:cubicBezTo>
                      <a:cubicBezTo>
                        <a:pt x="311" y="69"/>
                        <a:pt x="241" y="0"/>
                        <a:pt x="155" y="0"/>
                      </a:cubicBezTo>
                      <a:moveTo>
                        <a:pt x="155" y="289"/>
                      </a:moveTo>
                      <a:cubicBezTo>
                        <a:pt x="81" y="289"/>
                        <a:pt x="21" y="229"/>
                        <a:pt x="21" y="155"/>
                      </a:cubicBezTo>
                      <a:cubicBezTo>
                        <a:pt x="21" y="81"/>
                        <a:pt x="81" y="21"/>
                        <a:pt x="155" y="21"/>
                      </a:cubicBezTo>
                      <a:cubicBezTo>
                        <a:pt x="229" y="21"/>
                        <a:pt x="289" y="81"/>
                        <a:pt x="289" y="155"/>
                      </a:cubicBezTo>
                      <a:cubicBezTo>
                        <a:pt x="289" y="229"/>
                        <a:pt x="229" y="289"/>
                        <a:pt x="155" y="289"/>
                      </a:cubicBezTo>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3"/>
                <p:cNvSpPr>
                  <a:spLocks/>
                </p:cNvSpPr>
                <p:nvPr/>
              </p:nvSpPr>
              <p:spPr bwMode="auto">
                <a:xfrm>
                  <a:off x="5013229" y="3982500"/>
                  <a:ext cx="430731" cy="428331"/>
                </a:xfrm>
                <a:custGeom>
                  <a:avLst/>
                  <a:gdLst>
                    <a:gd name="T0" fmla="*/ 145 w 152"/>
                    <a:gd name="T1" fmla="*/ 53 h 151"/>
                    <a:gd name="T2" fmla="*/ 144 w 152"/>
                    <a:gd name="T3" fmla="*/ 52 h 151"/>
                    <a:gd name="T4" fmla="*/ 125 w 152"/>
                    <a:gd name="T5" fmla="*/ 52 h 151"/>
                    <a:gd name="T6" fmla="*/ 77 w 152"/>
                    <a:gd name="T7" fmla="*/ 106 h 151"/>
                    <a:gd name="T8" fmla="*/ 31 w 152"/>
                    <a:gd name="T9" fmla="*/ 12 h 151"/>
                    <a:gd name="T10" fmla="*/ 11 w 152"/>
                    <a:gd name="T11" fmla="*/ 4 h 151"/>
                    <a:gd name="T12" fmla="*/ 10 w 152"/>
                    <a:gd name="T13" fmla="*/ 4 h 151"/>
                    <a:gd name="T14" fmla="*/ 4 w 152"/>
                    <a:gd name="T15" fmla="*/ 25 h 151"/>
                    <a:gd name="T16" fmla="*/ 60 w 152"/>
                    <a:gd name="T17" fmla="*/ 140 h 151"/>
                    <a:gd name="T18" fmla="*/ 79 w 152"/>
                    <a:gd name="T19" fmla="*/ 148 h 151"/>
                    <a:gd name="T20" fmla="*/ 79 w 152"/>
                    <a:gd name="T21" fmla="*/ 148 h 151"/>
                    <a:gd name="T22" fmla="*/ 80 w 152"/>
                    <a:gd name="T23" fmla="*/ 148 h 151"/>
                    <a:gd name="T24" fmla="*/ 81 w 152"/>
                    <a:gd name="T25" fmla="*/ 147 h 151"/>
                    <a:gd name="T26" fmla="*/ 87 w 152"/>
                    <a:gd name="T27" fmla="*/ 141 h 151"/>
                    <a:gd name="T28" fmla="*/ 148 w 152"/>
                    <a:gd name="T29" fmla="*/ 72 h 151"/>
                    <a:gd name="T30" fmla="*/ 145 w 152"/>
                    <a:gd name="T31" fmla="*/ 5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1">
                      <a:moveTo>
                        <a:pt x="145" y="53"/>
                      </a:moveTo>
                      <a:cubicBezTo>
                        <a:pt x="144" y="52"/>
                        <a:pt x="144" y="52"/>
                        <a:pt x="144" y="52"/>
                      </a:cubicBezTo>
                      <a:cubicBezTo>
                        <a:pt x="138" y="47"/>
                        <a:pt x="129" y="47"/>
                        <a:pt x="125" y="52"/>
                      </a:cubicBezTo>
                      <a:cubicBezTo>
                        <a:pt x="77" y="106"/>
                        <a:pt x="77" y="106"/>
                        <a:pt x="77" y="106"/>
                      </a:cubicBezTo>
                      <a:cubicBezTo>
                        <a:pt x="31" y="12"/>
                        <a:pt x="31" y="12"/>
                        <a:pt x="31" y="12"/>
                      </a:cubicBezTo>
                      <a:cubicBezTo>
                        <a:pt x="27" y="4"/>
                        <a:pt x="18" y="0"/>
                        <a:pt x="11" y="4"/>
                      </a:cubicBezTo>
                      <a:cubicBezTo>
                        <a:pt x="10" y="4"/>
                        <a:pt x="10" y="4"/>
                        <a:pt x="10" y="4"/>
                      </a:cubicBezTo>
                      <a:cubicBezTo>
                        <a:pt x="3" y="8"/>
                        <a:pt x="0" y="17"/>
                        <a:pt x="4" y="25"/>
                      </a:cubicBezTo>
                      <a:cubicBezTo>
                        <a:pt x="60" y="140"/>
                        <a:pt x="60" y="140"/>
                        <a:pt x="60" y="140"/>
                      </a:cubicBezTo>
                      <a:cubicBezTo>
                        <a:pt x="63" y="148"/>
                        <a:pt x="72" y="151"/>
                        <a:pt x="79" y="148"/>
                      </a:cubicBezTo>
                      <a:cubicBezTo>
                        <a:pt x="79" y="148"/>
                        <a:pt x="79" y="148"/>
                        <a:pt x="79" y="148"/>
                      </a:cubicBezTo>
                      <a:cubicBezTo>
                        <a:pt x="79" y="148"/>
                        <a:pt x="80" y="148"/>
                        <a:pt x="80" y="148"/>
                      </a:cubicBezTo>
                      <a:cubicBezTo>
                        <a:pt x="81" y="147"/>
                        <a:pt x="81" y="147"/>
                        <a:pt x="81" y="147"/>
                      </a:cubicBezTo>
                      <a:cubicBezTo>
                        <a:pt x="84" y="146"/>
                        <a:pt x="86" y="144"/>
                        <a:pt x="87" y="141"/>
                      </a:cubicBezTo>
                      <a:cubicBezTo>
                        <a:pt x="148" y="72"/>
                        <a:pt x="148" y="72"/>
                        <a:pt x="148" y="72"/>
                      </a:cubicBezTo>
                      <a:cubicBezTo>
                        <a:pt x="152" y="67"/>
                        <a:pt x="151" y="59"/>
                        <a:pt x="145" y="53"/>
                      </a:cubicBezTo>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a:grpSpLocks noChangeAspect="1"/>
              </p:cNvGrpSpPr>
              <p:nvPr/>
            </p:nvGrpSpPr>
            <p:grpSpPr>
              <a:xfrm>
                <a:off x="4384737" y="3287783"/>
                <a:ext cx="434277" cy="360000"/>
                <a:chOff x="6415805" y="2392754"/>
                <a:chExt cx="961046" cy="796672"/>
              </a:xfrm>
              <a:solidFill>
                <a:schemeClr val="bg1"/>
              </a:solidFill>
            </p:grpSpPr>
            <p:sp>
              <p:nvSpPr>
                <p:cNvPr id="23" name="Freeform 24"/>
                <p:cNvSpPr>
                  <a:spLocks noEditPoints="1"/>
                </p:cNvSpPr>
                <p:nvPr/>
              </p:nvSpPr>
              <p:spPr bwMode="auto">
                <a:xfrm>
                  <a:off x="6415805" y="2392754"/>
                  <a:ext cx="961046" cy="796672"/>
                </a:xfrm>
                <a:custGeom>
                  <a:avLst/>
                  <a:gdLst>
                    <a:gd name="T0" fmla="*/ 321 w 339"/>
                    <a:gd name="T1" fmla="*/ 0 h 281"/>
                    <a:gd name="T2" fmla="*/ 18 w 339"/>
                    <a:gd name="T3" fmla="*/ 0 h 281"/>
                    <a:gd name="T4" fmla="*/ 0 w 339"/>
                    <a:gd name="T5" fmla="*/ 18 h 281"/>
                    <a:gd name="T6" fmla="*/ 0 w 339"/>
                    <a:gd name="T7" fmla="*/ 263 h 281"/>
                    <a:gd name="T8" fmla="*/ 18 w 339"/>
                    <a:gd name="T9" fmla="*/ 281 h 281"/>
                    <a:gd name="T10" fmla="*/ 321 w 339"/>
                    <a:gd name="T11" fmla="*/ 281 h 281"/>
                    <a:gd name="T12" fmla="*/ 339 w 339"/>
                    <a:gd name="T13" fmla="*/ 263 h 281"/>
                    <a:gd name="T14" fmla="*/ 339 w 339"/>
                    <a:gd name="T15" fmla="*/ 18 h 281"/>
                    <a:gd name="T16" fmla="*/ 321 w 339"/>
                    <a:gd name="T17" fmla="*/ 0 h 281"/>
                    <a:gd name="T18" fmla="*/ 316 w 339"/>
                    <a:gd name="T19" fmla="*/ 246 h 281"/>
                    <a:gd name="T20" fmla="*/ 301 w 339"/>
                    <a:gd name="T21" fmla="*/ 262 h 281"/>
                    <a:gd name="T22" fmla="*/ 38 w 339"/>
                    <a:gd name="T23" fmla="*/ 262 h 281"/>
                    <a:gd name="T24" fmla="*/ 23 w 339"/>
                    <a:gd name="T25" fmla="*/ 246 h 281"/>
                    <a:gd name="T26" fmla="*/ 23 w 339"/>
                    <a:gd name="T27" fmla="*/ 35 h 281"/>
                    <a:gd name="T28" fmla="*/ 38 w 339"/>
                    <a:gd name="T29" fmla="*/ 19 h 281"/>
                    <a:gd name="T30" fmla="*/ 301 w 339"/>
                    <a:gd name="T31" fmla="*/ 19 h 281"/>
                    <a:gd name="T32" fmla="*/ 316 w 339"/>
                    <a:gd name="T33" fmla="*/ 35 h 281"/>
                    <a:gd name="T34" fmla="*/ 316 w 339"/>
                    <a:gd name="T35" fmla="*/ 24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281">
                      <a:moveTo>
                        <a:pt x="321" y="0"/>
                      </a:moveTo>
                      <a:cubicBezTo>
                        <a:pt x="18" y="0"/>
                        <a:pt x="18" y="0"/>
                        <a:pt x="18" y="0"/>
                      </a:cubicBezTo>
                      <a:cubicBezTo>
                        <a:pt x="8" y="0"/>
                        <a:pt x="0" y="8"/>
                        <a:pt x="0" y="18"/>
                      </a:cubicBezTo>
                      <a:cubicBezTo>
                        <a:pt x="0" y="263"/>
                        <a:pt x="0" y="263"/>
                        <a:pt x="0" y="263"/>
                      </a:cubicBezTo>
                      <a:cubicBezTo>
                        <a:pt x="0" y="273"/>
                        <a:pt x="8" y="281"/>
                        <a:pt x="18" y="281"/>
                      </a:cubicBezTo>
                      <a:cubicBezTo>
                        <a:pt x="321" y="281"/>
                        <a:pt x="321" y="281"/>
                        <a:pt x="321" y="281"/>
                      </a:cubicBezTo>
                      <a:cubicBezTo>
                        <a:pt x="331" y="281"/>
                        <a:pt x="339" y="273"/>
                        <a:pt x="339" y="263"/>
                      </a:cubicBezTo>
                      <a:cubicBezTo>
                        <a:pt x="339" y="18"/>
                        <a:pt x="339" y="18"/>
                        <a:pt x="339" y="18"/>
                      </a:cubicBezTo>
                      <a:cubicBezTo>
                        <a:pt x="339" y="8"/>
                        <a:pt x="331" y="0"/>
                        <a:pt x="321" y="0"/>
                      </a:cubicBezTo>
                      <a:moveTo>
                        <a:pt x="316" y="246"/>
                      </a:moveTo>
                      <a:cubicBezTo>
                        <a:pt x="316" y="255"/>
                        <a:pt x="309" y="262"/>
                        <a:pt x="301" y="262"/>
                      </a:cubicBezTo>
                      <a:cubicBezTo>
                        <a:pt x="38" y="262"/>
                        <a:pt x="38" y="262"/>
                        <a:pt x="38" y="262"/>
                      </a:cubicBezTo>
                      <a:cubicBezTo>
                        <a:pt x="30" y="262"/>
                        <a:pt x="23" y="255"/>
                        <a:pt x="23" y="246"/>
                      </a:cubicBezTo>
                      <a:cubicBezTo>
                        <a:pt x="23" y="35"/>
                        <a:pt x="23" y="35"/>
                        <a:pt x="23" y="35"/>
                      </a:cubicBezTo>
                      <a:cubicBezTo>
                        <a:pt x="23" y="26"/>
                        <a:pt x="30" y="19"/>
                        <a:pt x="38" y="19"/>
                      </a:cubicBezTo>
                      <a:cubicBezTo>
                        <a:pt x="301" y="19"/>
                        <a:pt x="301" y="19"/>
                        <a:pt x="301" y="19"/>
                      </a:cubicBezTo>
                      <a:cubicBezTo>
                        <a:pt x="309" y="19"/>
                        <a:pt x="316" y="26"/>
                        <a:pt x="316" y="35"/>
                      </a:cubicBezTo>
                      <a:lnTo>
                        <a:pt x="316" y="246"/>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5"/>
                <p:cNvSpPr>
                  <a:spLocks/>
                </p:cNvSpPr>
                <p:nvPr/>
              </p:nvSpPr>
              <p:spPr bwMode="auto">
                <a:xfrm>
                  <a:off x="6592176" y="2509136"/>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6"/>
                <p:cNvSpPr>
                  <a:spLocks/>
                </p:cNvSpPr>
                <p:nvPr/>
              </p:nvSpPr>
              <p:spPr bwMode="auto">
                <a:xfrm>
                  <a:off x="6592176" y="2667510"/>
                  <a:ext cx="87586" cy="88786"/>
                </a:xfrm>
                <a:custGeom>
                  <a:avLst/>
                  <a:gdLst>
                    <a:gd name="T0" fmla="*/ 31 w 31"/>
                    <a:gd name="T1" fmla="*/ 24 h 31"/>
                    <a:gd name="T2" fmla="*/ 24 w 31"/>
                    <a:gd name="T3" fmla="*/ 31 h 31"/>
                    <a:gd name="T4" fmla="*/ 8 w 31"/>
                    <a:gd name="T5" fmla="*/ 31 h 31"/>
                    <a:gd name="T6" fmla="*/ 0 w 31"/>
                    <a:gd name="T7" fmla="*/ 24 h 31"/>
                    <a:gd name="T8" fmla="*/ 0 w 31"/>
                    <a:gd name="T9" fmla="*/ 8 h 31"/>
                    <a:gd name="T10" fmla="*/ 8 w 31"/>
                    <a:gd name="T11" fmla="*/ 0 h 31"/>
                    <a:gd name="T12" fmla="*/ 24 w 31"/>
                    <a:gd name="T13" fmla="*/ 0 h 31"/>
                    <a:gd name="T14" fmla="*/ 31 w 31"/>
                    <a:gd name="T15" fmla="*/ 8 h 31"/>
                    <a:gd name="T16" fmla="*/ 31 w 31"/>
                    <a:gd name="T1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1">
                      <a:moveTo>
                        <a:pt x="31" y="24"/>
                      </a:moveTo>
                      <a:cubicBezTo>
                        <a:pt x="31" y="28"/>
                        <a:pt x="28" y="31"/>
                        <a:pt x="24" y="31"/>
                      </a:cubicBezTo>
                      <a:cubicBezTo>
                        <a:pt x="8" y="31"/>
                        <a:pt x="8" y="31"/>
                        <a:pt x="8" y="31"/>
                      </a:cubicBezTo>
                      <a:cubicBezTo>
                        <a:pt x="4" y="31"/>
                        <a:pt x="0" y="28"/>
                        <a:pt x="0" y="24"/>
                      </a:cubicBezTo>
                      <a:cubicBezTo>
                        <a:pt x="0" y="8"/>
                        <a:pt x="0" y="8"/>
                        <a:pt x="0" y="8"/>
                      </a:cubicBezTo>
                      <a:cubicBezTo>
                        <a:pt x="0" y="4"/>
                        <a:pt x="4" y="0"/>
                        <a:pt x="8" y="0"/>
                      </a:cubicBezTo>
                      <a:cubicBezTo>
                        <a:pt x="24" y="0"/>
                        <a:pt x="24" y="0"/>
                        <a:pt x="24" y="0"/>
                      </a:cubicBezTo>
                      <a:cubicBezTo>
                        <a:pt x="28" y="0"/>
                        <a:pt x="31" y="4"/>
                        <a:pt x="31" y="8"/>
                      </a:cubicBezTo>
                      <a:lnTo>
                        <a:pt x="31" y="2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7"/>
                <p:cNvSpPr>
                  <a:spLocks/>
                </p:cNvSpPr>
                <p:nvPr/>
              </p:nvSpPr>
              <p:spPr bwMode="auto">
                <a:xfrm>
                  <a:off x="6762549" y="2509136"/>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8"/>
                <p:cNvSpPr>
                  <a:spLocks/>
                </p:cNvSpPr>
                <p:nvPr/>
              </p:nvSpPr>
              <p:spPr bwMode="auto">
                <a:xfrm>
                  <a:off x="6762549" y="2667510"/>
                  <a:ext cx="87586" cy="88786"/>
                </a:xfrm>
                <a:custGeom>
                  <a:avLst/>
                  <a:gdLst>
                    <a:gd name="T0" fmla="*/ 31 w 31"/>
                    <a:gd name="T1" fmla="*/ 24 h 31"/>
                    <a:gd name="T2" fmla="*/ 24 w 31"/>
                    <a:gd name="T3" fmla="*/ 31 h 31"/>
                    <a:gd name="T4" fmla="*/ 8 w 31"/>
                    <a:gd name="T5" fmla="*/ 31 h 31"/>
                    <a:gd name="T6" fmla="*/ 0 w 31"/>
                    <a:gd name="T7" fmla="*/ 24 h 31"/>
                    <a:gd name="T8" fmla="*/ 0 w 31"/>
                    <a:gd name="T9" fmla="*/ 8 h 31"/>
                    <a:gd name="T10" fmla="*/ 8 w 31"/>
                    <a:gd name="T11" fmla="*/ 0 h 31"/>
                    <a:gd name="T12" fmla="*/ 24 w 31"/>
                    <a:gd name="T13" fmla="*/ 0 h 31"/>
                    <a:gd name="T14" fmla="*/ 31 w 31"/>
                    <a:gd name="T15" fmla="*/ 8 h 31"/>
                    <a:gd name="T16" fmla="*/ 31 w 31"/>
                    <a:gd name="T1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1">
                      <a:moveTo>
                        <a:pt x="31" y="24"/>
                      </a:moveTo>
                      <a:cubicBezTo>
                        <a:pt x="31" y="28"/>
                        <a:pt x="28" y="31"/>
                        <a:pt x="24" y="31"/>
                      </a:cubicBezTo>
                      <a:cubicBezTo>
                        <a:pt x="8" y="31"/>
                        <a:pt x="8" y="31"/>
                        <a:pt x="8" y="31"/>
                      </a:cubicBezTo>
                      <a:cubicBezTo>
                        <a:pt x="4" y="31"/>
                        <a:pt x="0" y="28"/>
                        <a:pt x="0" y="24"/>
                      </a:cubicBezTo>
                      <a:cubicBezTo>
                        <a:pt x="0" y="8"/>
                        <a:pt x="0" y="8"/>
                        <a:pt x="0" y="8"/>
                      </a:cubicBezTo>
                      <a:cubicBezTo>
                        <a:pt x="0" y="4"/>
                        <a:pt x="4" y="0"/>
                        <a:pt x="8" y="0"/>
                      </a:cubicBezTo>
                      <a:cubicBezTo>
                        <a:pt x="24" y="0"/>
                        <a:pt x="24" y="0"/>
                        <a:pt x="24" y="0"/>
                      </a:cubicBezTo>
                      <a:cubicBezTo>
                        <a:pt x="28" y="0"/>
                        <a:pt x="31" y="4"/>
                        <a:pt x="31" y="8"/>
                      </a:cubicBezTo>
                      <a:lnTo>
                        <a:pt x="31" y="2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9"/>
                <p:cNvSpPr>
                  <a:spLocks/>
                </p:cNvSpPr>
                <p:nvPr/>
              </p:nvSpPr>
              <p:spPr bwMode="auto">
                <a:xfrm>
                  <a:off x="6762549" y="2829484"/>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0"/>
                <p:cNvSpPr>
                  <a:spLocks/>
                </p:cNvSpPr>
                <p:nvPr/>
              </p:nvSpPr>
              <p:spPr bwMode="auto">
                <a:xfrm>
                  <a:off x="6935321" y="2509136"/>
                  <a:ext cx="83987" cy="85186"/>
                </a:xfrm>
                <a:custGeom>
                  <a:avLst/>
                  <a:gdLst>
                    <a:gd name="T0" fmla="*/ 30 w 30"/>
                    <a:gd name="T1" fmla="*/ 23 h 30"/>
                    <a:gd name="T2" fmla="*/ 23 w 30"/>
                    <a:gd name="T3" fmla="*/ 30 h 30"/>
                    <a:gd name="T4" fmla="*/ 7 w 30"/>
                    <a:gd name="T5" fmla="*/ 30 h 30"/>
                    <a:gd name="T6" fmla="*/ 0 w 30"/>
                    <a:gd name="T7" fmla="*/ 23 h 30"/>
                    <a:gd name="T8" fmla="*/ 0 w 30"/>
                    <a:gd name="T9" fmla="*/ 7 h 30"/>
                    <a:gd name="T10" fmla="*/ 7 w 30"/>
                    <a:gd name="T11" fmla="*/ 0 h 30"/>
                    <a:gd name="T12" fmla="*/ 23 w 30"/>
                    <a:gd name="T13" fmla="*/ 0 h 30"/>
                    <a:gd name="T14" fmla="*/ 30 w 30"/>
                    <a:gd name="T15" fmla="*/ 7 h 30"/>
                    <a:gd name="T16" fmla="*/ 30 w 30"/>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30" y="23"/>
                      </a:moveTo>
                      <a:cubicBezTo>
                        <a:pt x="30" y="27"/>
                        <a:pt x="27" y="30"/>
                        <a:pt x="23" y="30"/>
                      </a:cubicBezTo>
                      <a:cubicBezTo>
                        <a:pt x="7" y="30"/>
                        <a:pt x="7" y="30"/>
                        <a:pt x="7" y="30"/>
                      </a:cubicBezTo>
                      <a:cubicBezTo>
                        <a:pt x="3" y="30"/>
                        <a:pt x="0" y="27"/>
                        <a:pt x="0" y="23"/>
                      </a:cubicBezTo>
                      <a:cubicBezTo>
                        <a:pt x="0" y="7"/>
                        <a:pt x="0" y="7"/>
                        <a:pt x="0" y="7"/>
                      </a:cubicBezTo>
                      <a:cubicBezTo>
                        <a:pt x="0" y="3"/>
                        <a:pt x="3" y="0"/>
                        <a:pt x="7" y="0"/>
                      </a:cubicBezTo>
                      <a:cubicBezTo>
                        <a:pt x="23" y="0"/>
                        <a:pt x="23" y="0"/>
                        <a:pt x="23" y="0"/>
                      </a:cubicBezTo>
                      <a:cubicBezTo>
                        <a:pt x="27" y="0"/>
                        <a:pt x="30" y="3"/>
                        <a:pt x="30" y="7"/>
                      </a:cubicBezTo>
                      <a:lnTo>
                        <a:pt x="30"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1"/>
                <p:cNvSpPr>
                  <a:spLocks/>
                </p:cNvSpPr>
                <p:nvPr/>
              </p:nvSpPr>
              <p:spPr bwMode="auto">
                <a:xfrm>
                  <a:off x="6935321" y="2667510"/>
                  <a:ext cx="83987" cy="88786"/>
                </a:xfrm>
                <a:custGeom>
                  <a:avLst/>
                  <a:gdLst>
                    <a:gd name="T0" fmla="*/ 30 w 30"/>
                    <a:gd name="T1" fmla="*/ 24 h 31"/>
                    <a:gd name="T2" fmla="*/ 23 w 30"/>
                    <a:gd name="T3" fmla="*/ 31 h 31"/>
                    <a:gd name="T4" fmla="*/ 7 w 30"/>
                    <a:gd name="T5" fmla="*/ 31 h 31"/>
                    <a:gd name="T6" fmla="*/ 0 w 30"/>
                    <a:gd name="T7" fmla="*/ 24 h 31"/>
                    <a:gd name="T8" fmla="*/ 0 w 30"/>
                    <a:gd name="T9" fmla="*/ 8 h 31"/>
                    <a:gd name="T10" fmla="*/ 7 w 30"/>
                    <a:gd name="T11" fmla="*/ 0 h 31"/>
                    <a:gd name="T12" fmla="*/ 23 w 30"/>
                    <a:gd name="T13" fmla="*/ 0 h 31"/>
                    <a:gd name="T14" fmla="*/ 30 w 30"/>
                    <a:gd name="T15" fmla="*/ 8 h 31"/>
                    <a:gd name="T16" fmla="*/ 30 w 30"/>
                    <a:gd name="T1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30" y="24"/>
                      </a:moveTo>
                      <a:cubicBezTo>
                        <a:pt x="30" y="28"/>
                        <a:pt x="27" y="31"/>
                        <a:pt x="23" y="31"/>
                      </a:cubicBezTo>
                      <a:cubicBezTo>
                        <a:pt x="7" y="31"/>
                        <a:pt x="7" y="31"/>
                        <a:pt x="7" y="31"/>
                      </a:cubicBezTo>
                      <a:cubicBezTo>
                        <a:pt x="3" y="31"/>
                        <a:pt x="0" y="28"/>
                        <a:pt x="0" y="24"/>
                      </a:cubicBezTo>
                      <a:cubicBezTo>
                        <a:pt x="0" y="8"/>
                        <a:pt x="0" y="8"/>
                        <a:pt x="0" y="8"/>
                      </a:cubicBezTo>
                      <a:cubicBezTo>
                        <a:pt x="0" y="4"/>
                        <a:pt x="3" y="0"/>
                        <a:pt x="7" y="0"/>
                      </a:cubicBezTo>
                      <a:cubicBezTo>
                        <a:pt x="23" y="0"/>
                        <a:pt x="23" y="0"/>
                        <a:pt x="23" y="0"/>
                      </a:cubicBezTo>
                      <a:cubicBezTo>
                        <a:pt x="27" y="0"/>
                        <a:pt x="30" y="4"/>
                        <a:pt x="30" y="8"/>
                      </a:cubicBezTo>
                      <a:lnTo>
                        <a:pt x="30" y="2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2"/>
                <p:cNvSpPr>
                  <a:spLocks/>
                </p:cNvSpPr>
                <p:nvPr/>
              </p:nvSpPr>
              <p:spPr bwMode="auto">
                <a:xfrm>
                  <a:off x="7104494" y="2509136"/>
                  <a:ext cx="85186" cy="85186"/>
                </a:xfrm>
                <a:custGeom>
                  <a:avLst/>
                  <a:gdLst>
                    <a:gd name="T0" fmla="*/ 30 w 30"/>
                    <a:gd name="T1" fmla="*/ 23 h 30"/>
                    <a:gd name="T2" fmla="*/ 23 w 30"/>
                    <a:gd name="T3" fmla="*/ 30 h 30"/>
                    <a:gd name="T4" fmla="*/ 7 w 30"/>
                    <a:gd name="T5" fmla="*/ 30 h 30"/>
                    <a:gd name="T6" fmla="*/ 0 w 30"/>
                    <a:gd name="T7" fmla="*/ 23 h 30"/>
                    <a:gd name="T8" fmla="*/ 0 w 30"/>
                    <a:gd name="T9" fmla="*/ 7 h 30"/>
                    <a:gd name="T10" fmla="*/ 7 w 30"/>
                    <a:gd name="T11" fmla="*/ 0 h 30"/>
                    <a:gd name="T12" fmla="*/ 23 w 30"/>
                    <a:gd name="T13" fmla="*/ 0 h 30"/>
                    <a:gd name="T14" fmla="*/ 30 w 30"/>
                    <a:gd name="T15" fmla="*/ 7 h 30"/>
                    <a:gd name="T16" fmla="*/ 30 w 30"/>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30" y="23"/>
                      </a:moveTo>
                      <a:cubicBezTo>
                        <a:pt x="30" y="27"/>
                        <a:pt x="27" y="30"/>
                        <a:pt x="23" y="30"/>
                      </a:cubicBezTo>
                      <a:cubicBezTo>
                        <a:pt x="7" y="30"/>
                        <a:pt x="7" y="30"/>
                        <a:pt x="7" y="30"/>
                      </a:cubicBezTo>
                      <a:cubicBezTo>
                        <a:pt x="3" y="30"/>
                        <a:pt x="0" y="27"/>
                        <a:pt x="0" y="23"/>
                      </a:cubicBezTo>
                      <a:cubicBezTo>
                        <a:pt x="0" y="7"/>
                        <a:pt x="0" y="7"/>
                        <a:pt x="0" y="7"/>
                      </a:cubicBezTo>
                      <a:cubicBezTo>
                        <a:pt x="0" y="3"/>
                        <a:pt x="3" y="0"/>
                        <a:pt x="7" y="0"/>
                      </a:cubicBezTo>
                      <a:cubicBezTo>
                        <a:pt x="23" y="0"/>
                        <a:pt x="23" y="0"/>
                        <a:pt x="23" y="0"/>
                      </a:cubicBezTo>
                      <a:cubicBezTo>
                        <a:pt x="27" y="0"/>
                        <a:pt x="30" y="3"/>
                        <a:pt x="30" y="7"/>
                      </a:cubicBezTo>
                      <a:lnTo>
                        <a:pt x="30"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3"/>
                <p:cNvSpPr>
                  <a:spLocks/>
                </p:cNvSpPr>
                <p:nvPr/>
              </p:nvSpPr>
              <p:spPr bwMode="auto">
                <a:xfrm>
                  <a:off x="7104494" y="2667510"/>
                  <a:ext cx="85186" cy="88786"/>
                </a:xfrm>
                <a:custGeom>
                  <a:avLst/>
                  <a:gdLst>
                    <a:gd name="T0" fmla="*/ 30 w 30"/>
                    <a:gd name="T1" fmla="*/ 24 h 31"/>
                    <a:gd name="T2" fmla="*/ 23 w 30"/>
                    <a:gd name="T3" fmla="*/ 31 h 31"/>
                    <a:gd name="T4" fmla="*/ 7 w 30"/>
                    <a:gd name="T5" fmla="*/ 31 h 31"/>
                    <a:gd name="T6" fmla="*/ 0 w 30"/>
                    <a:gd name="T7" fmla="*/ 24 h 31"/>
                    <a:gd name="T8" fmla="*/ 0 w 30"/>
                    <a:gd name="T9" fmla="*/ 8 h 31"/>
                    <a:gd name="T10" fmla="*/ 7 w 30"/>
                    <a:gd name="T11" fmla="*/ 0 h 31"/>
                    <a:gd name="T12" fmla="*/ 23 w 30"/>
                    <a:gd name="T13" fmla="*/ 0 h 31"/>
                    <a:gd name="T14" fmla="*/ 30 w 30"/>
                    <a:gd name="T15" fmla="*/ 8 h 31"/>
                    <a:gd name="T16" fmla="*/ 30 w 30"/>
                    <a:gd name="T1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30" y="24"/>
                      </a:moveTo>
                      <a:cubicBezTo>
                        <a:pt x="30" y="28"/>
                        <a:pt x="27" y="31"/>
                        <a:pt x="23" y="31"/>
                      </a:cubicBezTo>
                      <a:cubicBezTo>
                        <a:pt x="7" y="31"/>
                        <a:pt x="7" y="31"/>
                        <a:pt x="7" y="31"/>
                      </a:cubicBezTo>
                      <a:cubicBezTo>
                        <a:pt x="3" y="31"/>
                        <a:pt x="0" y="28"/>
                        <a:pt x="0" y="24"/>
                      </a:cubicBezTo>
                      <a:cubicBezTo>
                        <a:pt x="0" y="8"/>
                        <a:pt x="0" y="8"/>
                        <a:pt x="0" y="8"/>
                      </a:cubicBezTo>
                      <a:cubicBezTo>
                        <a:pt x="0" y="4"/>
                        <a:pt x="3" y="0"/>
                        <a:pt x="7" y="0"/>
                      </a:cubicBezTo>
                      <a:cubicBezTo>
                        <a:pt x="23" y="0"/>
                        <a:pt x="23" y="0"/>
                        <a:pt x="23" y="0"/>
                      </a:cubicBezTo>
                      <a:cubicBezTo>
                        <a:pt x="27" y="0"/>
                        <a:pt x="30" y="4"/>
                        <a:pt x="30" y="8"/>
                      </a:cubicBezTo>
                      <a:lnTo>
                        <a:pt x="30" y="2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4"/>
                <p:cNvSpPr>
                  <a:spLocks/>
                </p:cNvSpPr>
                <p:nvPr/>
              </p:nvSpPr>
              <p:spPr bwMode="auto">
                <a:xfrm>
                  <a:off x="6592176" y="2829484"/>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Freeform 84"/>
              <p:cNvSpPr>
                <a:spLocks noChangeAspect="1" noEditPoints="1"/>
              </p:cNvSpPr>
              <p:nvPr/>
            </p:nvSpPr>
            <p:spPr bwMode="auto">
              <a:xfrm>
                <a:off x="2294633" y="3287783"/>
                <a:ext cx="364286" cy="360000"/>
              </a:xfrm>
              <a:custGeom>
                <a:avLst/>
                <a:gdLst>
                  <a:gd name="T0" fmla="*/ 170 w 170"/>
                  <a:gd name="T1" fmla="*/ 0 h 168"/>
                  <a:gd name="T2" fmla="*/ 162 w 170"/>
                  <a:gd name="T3" fmla="*/ 16 h 168"/>
                  <a:gd name="T4" fmla="*/ 170 w 170"/>
                  <a:gd name="T5" fmla="*/ 103 h 168"/>
                  <a:gd name="T6" fmla="*/ 93 w 170"/>
                  <a:gd name="T7" fmla="*/ 119 h 168"/>
                  <a:gd name="T8" fmla="*/ 128 w 170"/>
                  <a:gd name="T9" fmla="*/ 152 h 168"/>
                  <a:gd name="T10" fmla="*/ 42 w 170"/>
                  <a:gd name="T11" fmla="*/ 168 h 168"/>
                  <a:gd name="T12" fmla="*/ 77 w 170"/>
                  <a:gd name="T13" fmla="*/ 152 h 168"/>
                  <a:gd name="T14" fmla="*/ 0 w 170"/>
                  <a:gd name="T15" fmla="*/ 119 h 168"/>
                  <a:gd name="T16" fmla="*/ 6 w 170"/>
                  <a:gd name="T17" fmla="*/ 103 h 168"/>
                  <a:gd name="T18" fmla="*/ 0 w 170"/>
                  <a:gd name="T19" fmla="*/ 16 h 168"/>
                  <a:gd name="T20" fmla="*/ 0 w 170"/>
                  <a:gd name="T21" fmla="*/ 0 h 168"/>
                  <a:gd name="T22" fmla="*/ 122 w 170"/>
                  <a:gd name="T23" fmla="*/ 40 h 168"/>
                  <a:gd name="T24" fmla="*/ 115 w 170"/>
                  <a:gd name="T25" fmla="*/ 44 h 168"/>
                  <a:gd name="T26" fmla="*/ 75 w 170"/>
                  <a:gd name="T27" fmla="*/ 52 h 168"/>
                  <a:gd name="T28" fmla="*/ 73 w 170"/>
                  <a:gd name="T29" fmla="*/ 50 h 168"/>
                  <a:gd name="T30" fmla="*/ 50 w 170"/>
                  <a:gd name="T31" fmla="*/ 67 h 168"/>
                  <a:gd name="T32" fmla="*/ 85 w 170"/>
                  <a:gd name="T33" fmla="*/ 65 h 168"/>
                  <a:gd name="T34" fmla="*/ 89 w 170"/>
                  <a:gd name="T35" fmla="*/ 67 h 168"/>
                  <a:gd name="T36" fmla="*/ 120 w 170"/>
                  <a:gd name="T37" fmla="*/ 52 h 168"/>
                  <a:gd name="T38" fmla="*/ 128 w 170"/>
                  <a:gd name="T39" fmla="*/ 40 h 168"/>
                  <a:gd name="T40" fmla="*/ 113 w 170"/>
                  <a:gd name="T41" fmla="*/ 58 h 168"/>
                  <a:gd name="T42" fmla="*/ 122 w 170"/>
                  <a:gd name="T43" fmla="*/ 85 h 168"/>
                  <a:gd name="T44" fmla="*/ 113 w 170"/>
                  <a:gd name="T45" fmla="*/ 58 h 168"/>
                  <a:gd name="T46" fmla="*/ 101 w 170"/>
                  <a:gd name="T47" fmla="*/ 67 h 168"/>
                  <a:gd name="T48" fmla="*/ 109 w 170"/>
                  <a:gd name="T49" fmla="*/ 85 h 168"/>
                  <a:gd name="T50" fmla="*/ 101 w 170"/>
                  <a:gd name="T51" fmla="*/ 67 h 168"/>
                  <a:gd name="T52" fmla="*/ 87 w 170"/>
                  <a:gd name="T53" fmla="*/ 77 h 168"/>
                  <a:gd name="T54" fmla="*/ 95 w 170"/>
                  <a:gd name="T55" fmla="*/ 85 h 168"/>
                  <a:gd name="T56" fmla="*/ 87 w 170"/>
                  <a:gd name="T57" fmla="*/ 77 h 168"/>
                  <a:gd name="T58" fmla="*/ 75 w 170"/>
                  <a:gd name="T59" fmla="*/ 69 h 168"/>
                  <a:gd name="T60" fmla="*/ 83 w 170"/>
                  <a:gd name="T61" fmla="*/ 85 h 168"/>
                  <a:gd name="T62" fmla="*/ 75 w 170"/>
                  <a:gd name="T63" fmla="*/ 69 h 168"/>
                  <a:gd name="T64" fmla="*/ 63 w 170"/>
                  <a:gd name="T65" fmla="*/ 69 h 168"/>
                  <a:gd name="T66" fmla="*/ 71 w 170"/>
                  <a:gd name="T67" fmla="*/ 85 h 168"/>
                  <a:gd name="T68" fmla="*/ 63 w 170"/>
                  <a:gd name="T69" fmla="*/ 69 h 168"/>
                  <a:gd name="T70" fmla="*/ 48 w 170"/>
                  <a:gd name="T71" fmla="*/ 73 h 168"/>
                  <a:gd name="T72" fmla="*/ 56 w 170"/>
                  <a:gd name="T73" fmla="*/ 85 h 168"/>
                  <a:gd name="T74" fmla="*/ 48 w 170"/>
                  <a:gd name="T75" fmla="*/ 73 h 168"/>
                  <a:gd name="T76" fmla="*/ 146 w 170"/>
                  <a:gd name="T77" fmla="*/ 18 h 168"/>
                  <a:gd name="T78" fmla="*/ 24 w 170"/>
                  <a:gd name="T79" fmla="*/ 101 h 168"/>
                  <a:gd name="T80" fmla="*/ 146 w 170"/>
                  <a:gd name="T81" fmla="*/ 1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0" h="168">
                    <a:moveTo>
                      <a:pt x="0" y="0"/>
                    </a:moveTo>
                    <a:lnTo>
                      <a:pt x="170" y="0"/>
                    </a:lnTo>
                    <a:lnTo>
                      <a:pt x="170" y="16"/>
                    </a:lnTo>
                    <a:lnTo>
                      <a:pt x="162" y="16"/>
                    </a:lnTo>
                    <a:lnTo>
                      <a:pt x="162" y="103"/>
                    </a:lnTo>
                    <a:lnTo>
                      <a:pt x="170" y="103"/>
                    </a:lnTo>
                    <a:lnTo>
                      <a:pt x="170" y="119"/>
                    </a:lnTo>
                    <a:lnTo>
                      <a:pt x="93" y="119"/>
                    </a:lnTo>
                    <a:lnTo>
                      <a:pt x="93" y="152"/>
                    </a:lnTo>
                    <a:lnTo>
                      <a:pt x="128" y="152"/>
                    </a:lnTo>
                    <a:lnTo>
                      <a:pt x="128" y="168"/>
                    </a:lnTo>
                    <a:lnTo>
                      <a:pt x="42" y="168"/>
                    </a:lnTo>
                    <a:lnTo>
                      <a:pt x="42" y="152"/>
                    </a:lnTo>
                    <a:lnTo>
                      <a:pt x="77" y="152"/>
                    </a:lnTo>
                    <a:lnTo>
                      <a:pt x="77" y="119"/>
                    </a:lnTo>
                    <a:lnTo>
                      <a:pt x="0" y="119"/>
                    </a:lnTo>
                    <a:lnTo>
                      <a:pt x="0" y="103"/>
                    </a:lnTo>
                    <a:lnTo>
                      <a:pt x="6" y="103"/>
                    </a:lnTo>
                    <a:lnTo>
                      <a:pt x="6" y="16"/>
                    </a:lnTo>
                    <a:lnTo>
                      <a:pt x="0" y="16"/>
                    </a:lnTo>
                    <a:lnTo>
                      <a:pt x="0" y="0"/>
                    </a:lnTo>
                    <a:lnTo>
                      <a:pt x="0" y="0"/>
                    </a:lnTo>
                    <a:close/>
                    <a:moveTo>
                      <a:pt x="128" y="40"/>
                    </a:moveTo>
                    <a:lnTo>
                      <a:pt x="122" y="40"/>
                    </a:lnTo>
                    <a:lnTo>
                      <a:pt x="113" y="40"/>
                    </a:lnTo>
                    <a:lnTo>
                      <a:pt x="115" y="44"/>
                    </a:lnTo>
                    <a:lnTo>
                      <a:pt x="87" y="61"/>
                    </a:lnTo>
                    <a:lnTo>
                      <a:pt x="75" y="52"/>
                    </a:lnTo>
                    <a:lnTo>
                      <a:pt x="75" y="50"/>
                    </a:lnTo>
                    <a:lnTo>
                      <a:pt x="73" y="50"/>
                    </a:lnTo>
                    <a:lnTo>
                      <a:pt x="48" y="61"/>
                    </a:lnTo>
                    <a:lnTo>
                      <a:pt x="50" y="67"/>
                    </a:lnTo>
                    <a:lnTo>
                      <a:pt x="73" y="56"/>
                    </a:lnTo>
                    <a:lnTo>
                      <a:pt x="85" y="65"/>
                    </a:lnTo>
                    <a:lnTo>
                      <a:pt x="87" y="67"/>
                    </a:lnTo>
                    <a:lnTo>
                      <a:pt x="89" y="67"/>
                    </a:lnTo>
                    <a:lnTo>
                      <a:pt x="117" y="48"/>
                    </a:lnTo>
                    <a:lnTo>
                      <a:pt x="120" y="52"/>
                    </a:lnTo>
                    <a:lnTo>
                      <a:pt x="124" y="46"/>
                    </a:lnTo>
                    <a:lnTo>
                      <a:pt x="128" y="40"/>
                    </a:lnTo>
                    <a:lnTo>
                      <a:pt x="128" y="40"/>
                    </a:lnTo>
                    <a:close/>
                    <a:moveTo>
                      <a:pt x="113" y="58"/>
                    </a:moveTo>
                    <a:lnTo>
                      <a:pt x="113" y="85"/>
                    </a:lnTo>
                    <a:lnTo>
                      <a:pt x="122" y="85"/>
                    </a:lnTo>
                    <a:lnTo>
                      <a:pt x="122" y="58"/>
                    </a:lnTo>
                    <a:lnTo>
                      <a:pt x="113" y="58"/>
                    </a:lnTo>
                    <a:lnTo>
                      <a:pt x="113" y="58"/>
                    </a:lnTo>
                    <a:close/>
                    <a:moveTo>
                      <a:pt x="101" y="67"/>
                    </a:moveTo>
                    <a:lnTo>
                      <a:pt x="101" y="85"/>
                    </a:lnTo>
                    <a:lnTo>
                      <a:pt x="109" y="85"/>
                    </a:lnTo>
                    <a:lnTo>
                      <a:pt x="109" y="67"/>
                    </a:lnTo>
                    <a:lnTo>
                      <a:pt x="101" y="67"/>
                    </a:lnTo>
                    <a:lnTo>
                      <a:pt x="101" y="67"/>
                    </a:lnTo>
                    <a:close/>
                    <a:moveTo>
                      <a:pt x="87" y="77"/>
                    </a:moveTo>
                    <a:lnTo>
                      <a:pt x="87" y="85"/>
                    </a:lnTo>
                    <a:lnTo>
                      <a:pt x="95" y="85"/>
                    </a:lnTo>
                    <a:lnTo>
                      <a:pt x="95" y="77"/>
                    </a:lnTo>
                    <a:lnTo>
                      <a:pt x="87" y="77"/>
                    </a:lnTo>
                    <a:lnTo>
                      <a:pt x="87" y="77"/>
                    </a:lnTo>
                    <a:close/>
                    <a:moveTo>
                      <a:pt x="75" y="69"/>
                    </a:moveTo>
                    <a:lnTo>
                      <a:pt x="75" y="85"/>
                    </a:lnTo>
                    <a:lnTo>
                      <a:pt x="83" y="85"/>
                    </a:lnTo>
                    <a:lnTo>
                      <a:pt x="83" y="69"/>
                    </a:lnTo>
                    <a:lnTo>
                      <a:pt x="75" y="69"/>
                    </a:lnTo>
                    <a:lnTo>
                      <a:pt x="75" y="69"/>
                    </a:lnTo>
                    <a:close/>
                    <a:moveTo>
                      <a:pt x="63" y="69"/>
                    </a:moveTo>
                    <a:lnTo>
                      <a:pt x="63" y="85"/>
                    </a:lnTo>
                    <a:lnTo>
                      <a:pt x="71" y="85"/>
                    </a:lnTo>
                    <a:lnTo>
                      <a:pt x="71" y="69"/>
                    </a:lnTo>
                    <a:lnTo>
                      <a:pt x="63" y="69"/>
                    </a:lnTo>
                    <a:lnTo>
                      <a:pt x="63" y="69"/>
                    </a:lnTo>
                    <a:close/>
                    <a:moveTo>
                      <a:pt x="48" y="73"/>
                    </a:moveTo>
                    <a:lnTo>
                      <a:pt x="48" y="85"/>
                    </a:lnTo>
                    <a:lnTo>
                      <a:pt x="56" y="85"/>
                    </a:lnTo>
                    <a:lnTo>
                      <a:pt x="56" y="73"/>
                    </a:lnTo>
                    <a:lnTo>
                      <a:pt x="48" y="73"/>
                    </a:lnTo>
                    <a:lnTo>
                      <a:pt x="48" y="73"/>
                    </a:lnTo>
                    <a:close/>
                    <a:moveTo>
                      <a:pt x="146" y="18"/>
                    </a:moveTo>
                    <a:lnTo>
                      <a:pt x="24" y="18"/>
                    </a:lnTo>
                    <a:lnTo>
                      <a:pt x="24" y="101"/>
                    </a:lnTo>
                    <a:lnTo>
                      <a:pt x="146" y="101"/>
                    </a:lnTo>
                    <a:lnTo>
                      <a:pt x="146" y="18"/>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9"/>
              <p:cNvSpPr>
                <a:spLocks noChangeAspect="1" noEditPoints="1"/>
              </p:cNvSpPr>
              <p:nvPr/>
            </p:nvSpPr>
            <p:spPr bwMode="auto">
              <a:xfrm>
                <a:off x="5456737" y="3287783"/>
                <a:ext cx="394911" cy="360000"/>
              </a:xfrm>
              <a:custGeom>
                <a:avLst/>
                <a:gdLst>
                  <a:gd name="T0" fmla="*/ 141 w 181"/>
                  <a:gd name="T1" fmla="*/ 0 h 165"/>
                  <a:gd name="T2" fmla="*/ 149 w 181"/>
                  <a:gd name="T3" fmla="*/ 8 h 165"/>
                  <a:gd name="T4" fmla="*/ 134 w 181"/>
                  <a:gd name="T5" fmla="*/ 47 h 165"/>
                  <a:gd name="T6" fmla="*/ 33 w 181"/>
                  <a:gd name="T7" fmla="*/ 14 h 165"/>
                  <a:gd name="T8" fmla="*/ 39 w 181"/>
                  <a:gd name="T9" fmla="*/ 20 h 165"/>
                  <a:gd name="T10" fmla="*/ 51 w 181"/>
                  <a:gd name="T11" fmla="*/ 31 h 165"/>
                  <a:gd name="T12" fmla="*/ 33 w 181"/>
                  <a:gd name="T13" fmla="*/ 39 h 165"/>
                  <a:gd name="T14" fmla="*/ 39 w 181"/>
                  <a:gd name="T15" fmla="*/ 45 h 165"/>
                  <a:gd name="T16" fmla="*/ 51 w 181"/>
                  <a:gd name="T17" fmla="*/ 55 h 165"/>
                  <a:gd name="T18" fmla="*/ 33 w 181"/>
                  <a:gd name="T19" fmla="*/ 63 h 165"/>
                  <a:gd name="T20" fmla="*/ 39 w 181"/>
                  <a:gd name="T21" fmla="*/ 67 h 165"/>
                  <a:gd name="T22" fmla="*/ 51 w 181"/>
                  <a:gd name="T23" fmla="*/ 77 h 165"/>
                  <a:gd name="T24" fmla="*/ 33 w 181"/>
                  <a:gd name="T25" fmla="*/ 86 h 165"/>
                  <a:gd name="T26" fmla="*/ 39 w 181"/>
                  <a:gd name="T27" fmla="*/ 90 h 165"/>
                  <a:gd name="T28" fmla="*/ 51 w 181"/>
                  <a:gd name="T29" fmla="*/ 100 h 165"/>
                  <a:gd name="T30" fmla="*/ 33 w 181"/>
                  <a:gd name="T31" fmla="*/ 110 h 165"/>
                  <a:gd name="T32" fmla="*/ 39 w 181"/>
                  <a:gd name="T33" fmla="*/ 116 h 165"/>
                  <a:gd name="T34" fmla="*/ 51 w 181"/>
                  <a:gd name="T35" fmla="*/ 126 h 165"/>
                  <a:gd name="T36" fmla="*/ 33 w 181"/>
                  <a:gd name="T37" fmla="*/ 134 h 165"/>
                  <a:gd name="T38" fmla="*/ 33 w 181"/>
                  <a:gd name="T39" fmla="*/ 151 h 165"/>
                  <a:gd name="T40" fmla="*/ 134 w 181"/>
                  <a:gd name="T41" fmla="*/ 118 h 165"/>
                  <a:gd name="T42" fmla="*/ 149 w 181"/>
                  <a:gd name="T43" fmla="*/ 157 h 165"/>
                  <a:gd name="T44" fmla="*/ 141 w 181"/>
                  <a:gd name="T45" fmla="*/ 165 h 165"/>
                  <a:gd name="T46" fmla="*/ 19 w 181"/>
                  <a:gd name="T47" fmla="*/ 165 h 165"/>
                  <a:gd name="T48" fmla="*/ 19 w 181"/>
                  <a:gd name="T49" fmla="*/ 146 h 165"/>
                  <a:gd name="T50" fmla="*/ 0 w 181"/>
                  <a:gd name="T51" fmla="*/ 132 h 165"/>
                  <a:gd name="T52" fmla="*/ 19 w 181"/>
                  <a:gd name="T53" fmla="*/ 120 h 165"/>
                  <a:gd name="T54" fmla="*/ 0 w 181"/>
                  <a:gd name="T55" fmla="*/ 108 h 165"/>
                  <a:gd name="T56" fmla="*/ 19 w 181"/>
                  <a:gd name="T57" fmla="*/ 98 h 165"/>
                  <a:gd name="T58" fmla="*/ 0 w 181"/>
                  <a:gd name="T59" fmla="*/ 83 h 165"/>
                  <a:gd name="T60" fmla="*/ 19 w 181"/>
                  <a:gd name="T61" fmla="*/ 75 h 165"/>
                  <a:gd name="T62" fmla="*/ 0 w 181"/>
                  <a:gd name="T63" fmla="*/ 61 h 165"/>
                  <a:gd name="T64" fmla="*/ 19 w 181"/>
                  <a:gd name="T65" fmla="*/ 51 h 165"/>
                  <a:gd name="T66" fmla="*/ 0 w 181"/>
                  <a:gd name="T67" fmla="*/ 39 h 165"/>
                  <a:gd name="T68" fmla="*/ 19 w 181"/>
                  <a:gd name="T69" fmla="*/ 8 h 165"/>
                  <a:gd name="T70" fmla="*/ 27 w 181"/>
                  <a:gd name="T71" fmla="*/ 0 h 165"/>
                  <a:gd name="T72" fmla="*/ 63 w 181"/>
                  <a:gd name="T73" fmla="*/ 79 h 165"/>
                  <a:gd name="T74" fmla="*/ 84 w 181"/>
                  <a:gd name="T75" fmla="*/ 88 h 165"/>
                  <a:gd name="T76" fmla="*/ 63 w 181"/>
                  <a:gd name="T77" fmla="*/ 79 h 165"/>
                  <a:gd name="T78" fmla="*/ 63 w 181"/>
                  <a:gd name="T79" fmla="*/ 61 h 165"/>
                  <a:gd name="T80" fmla="*/ 100 w 181"/>
                  <a:gd name="T81" fmla="*/ 69 h 165"/>
                  <a:gd name="T82" fmla="*/ 63 w 181"/>
                  <a:gd name="T83" fmla="*/ 61 h 165"/>
                  <a:gd name="T84" fmla="*/ 63 w 181"/>
                  <a:gd name="T85" fmla="*/ 45 h 165"/>
                  <a:gd name="T86" fmla="*/ 116 w 181"/>
                  <a:gd name="T87" fmla="*/ 53 h 165"/>
                  <a:gd name="T88" fmla="*/ 63 w 181"/>
                  <a:gd name="T89" fmla="*/ 45 h 165"/>
                  <a:gd name="T90" fmla="*/ 63 w 181"/>
                  <a:gd name="T91" fmla="*/ 29 h 165"/>
                  <a:gd name="T92" fmla="*/ 116 w 181"/>
                  <a:gd name="T93" fmla="*/ 35 h 165"/>
                  <a:gd name="T94" fmla="*/ 63 w 181"/>
                  <a:gd name="T95" fmla="*/ 29 h 165"/>
                  <a:gd name="T96" fmla="*/ 84 w 181"/>
                  <a:gd name="T97" fmla="*/ 130 h 165"/>
                  <a:gd name="T98" fmla="*/ 106 w 181"/>
                  <a:gd name="T99" fmla="*/ 130 h 165"/>
                  <a:gd name="T100" fmla="*/ 86 w 181"/>
                  <a:gd name="T101" fmla="*/ 108 h 165"/>
                  <a:gd name="T102" fmla="*/ 84 w 181"/>
                  <a:gd name="T103" fmla="*/ 130 h 165"/>
                  <a:gd name="T104" fmla="*/ 161 w 181"/>
                  <a:gd name="T105" fmla="*/ 37 h 165"/>
                  <a:gd name="T106" fmla="*/ 116 w 181"/>
                  <a:gd name="T107" fmla="*/ 120 h 165"/>
                  <a:gd name="T108" fmla="*/ 161 w 181"/>
                  <a:gd name="T109" fmla="*/ 3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 h="165">
                    <a:moveTo>
                      <a:pt x="27" y="0"/>
                    </a:moveTo>
                    <a:lnTo>
                      <a:pt x="141" y="0"/>
                    </a:lnTo>
                    <a:lnTo>
                      <a:pt x="149" y="0"/>
                    </a:lnTo>
                    <a:lnTo>
                      <a:pt x="149" y="8"/>
                    </a:lnTo>
                    <a:lnTo>
                      <a:pt x="149" y="35"/>
                    </a:lnTo>
                    <a:lnTo>
                      <a:pt x="134" y="47"/>
                    </a:lnTo>
                    <a:lnTo>
                      <a:pt x="134" y="14"/>
                    </a:lnTo>
                    <a:lnTo>
                      <a:pt x="33" y="14"/>
                    </a:lnTo>
                    <a:lnTo>
                      <a:pt x="33" y="25"/>
                    </a:lnTo>
                    <a:lnTo>
                      <a:pt x="39" y="20"/>
                    </a:lnTo>
                    <a:lnTo>
                      <a:pt x="47" y="18"/>
                    </a:lnTo>
                    <a:lnTo>
                      <a:pt x="51" y="31"/>
                    </a:lnTo>
                    <a:lnTo>
                      <a:pt x="45" y="35"/>
                    </a:lnTo>
                    <a:lnTo>
                      <a:pt x="33" y="39"/>
                    </a:lnTo>
                    <a:lnTo>
                      <a:pt x="33" y="47"/>
                    </a:lnTo>
                    <a:lnTo>
                      <a:pt x="39" y="45"/>
                    </a:lnTo>
                    <a:lnTo>
                      <a:pt x="47" y="41"/>
                    </a:lnTo>
                    <a:lnTo>
                      <a:pt x="51" y="55"/>
                    </a:lnTo>
                    <a:lnTo>
                      <a:pt x="45" y="57"/>
                    </a:lnTo>
                    <a:lnTo>
                      <a:pt x="33" y="63"/>
                    </a:lnTo>
                    <a:lnTo>
                      <a:pt x="33" y="71"/>
                    </a:lnTo>
                    <a:lnTo>
                      <a:pt x="39" y="67"/>
                    </a:lnTo>
                    <a:lnTo>
                      <a:pt x="47" y="65"/>
                    </a:lnTo>
                    <a:lnTo>
                      <a:pt x="51" y="77"/>
                    </a:lnTo>
                    <a:lnTo>
                      <a:pt x="45" y="81"/>
                    </a:lnTo>
                    <a:lnTo>
                      <a:pt x="33" y="86"/>
                    </a:lnTo>
                    <a:lnTo>
                      <a:pt x="33" y="94"/>
                    </a:lnTo>
                    <a:lnTo>
                      <a:pt x="39" y="90"/>
                    </a:lnTo>
                    <a:lnTo>
                      <a:pt x="47" y="88"/>
                    </a:lnTo>
                    <a:lnTo>
                      <a:pt x="51" y="100"/>
                    </a:lnTo>
                    <a:lnTo>
                      <a:pt x="45" y="104"/>
                    </a:lnTo>
                    <a:lnTo>
                      <a:pt x="33" y="110"/>
                    </a:lnTo>
                    <a:lnTo>
                      <a:pt x="33" y="118"/>
                    </a:lnTo>
                    <a:lnTo>
                      <a:pt x="39" y="116"/>
                    </a:lnTo>
                    <a:lnTo>
                      <a:pt x="47" y="112"/>
                    </a:lnTo>
                    <a:lnTo>
                      <a:pt x="51" y="126"/>
                    </a:lnTo>
                    <a:lnTo>
                      <a:pt x="45" y="128"/>
                    </a:lnTo>
                    <a:lnTo>
                      <a:pt x="33" y="134"/>
                    </a:lnTo>
                    <a:lnTo>
                      <a:pt x="33" y="146"/>
                    </a:lnTo>
                    <a:lnTo>
                      <a:pt x="33" y="151"/>
                    </a:lnTo>
                    <a:lnTo>
                      <a:pt x="134" y="151"/>
                    </a:lnTo>
                    <a:lnTo>
                      <a:pt x="134" y="118"/>
                    </a:lnTo>
                    <a:lnTo>
                      <a:pt x="149" y="106"/>
                    </a:lnTo>
                    <a:lnTo>
                      <a:pt x="149" y="157"/>
                    </a:lnTo>
                    <a:lnTo>
                      <a:pt x="149" y="165"/>
                    </a:lnTo>
                    <a:lnTo>
                      <a:pt x="141" y="165"/>
                    </a:lnTo>
                    <a:lnTo>
                      <a:pt x="27" y="165"/>
                    </a:lnTo>
                    <a:lnTo>
                      <a:pt x="19" y="165"/>
                    </a:lnTo>
                    <a:lnTo>
                      <a:pt x="19" y="157"/>
                    </a:lnTo>
                    <a:lnTo>
                      <a:pt x="19" y="146"/>
                    </a:lnTo>
                    <a:lnTo>
                      <a:pt x="4" y="146"/>
                    </a:lnTo>
                    <a:lnTo>
                      <a:pt x="0" y="132"/>
                    </a:lnTo>
                    <a:lnTo>
                      <a:pt x="19" y="124"/>
                    </a:lnTo>
                    <a:lnTo>
                      <a:pt x="19" y="120"/>
                    </a:lnTo>
                    <a:lnTo>
                      <a:pt x="4" y="120"/>
                    </a:lnTo>
                    <a:lnTo>
                      <a:pt x="0" y="108"/>
                    </a:lnTo>
                    <a:lnTo>
                      <a:pt x="19" y="100"/>
                    </a:lnTo>
                    <a:lnTo>
                      <a:pt x="19" y="98"/>
                    </a:lnTo>
                    <a:lnTo>
                      <a:pt x="4" y="98"/>
                    </a:lnTo>
                    <a:lnTo>
                      <a:pt x="0" y="83"/>
                    </a:lnTo>
                    <a:lnTo>
                      <a:pt x="19" y="77"/>
                    </a:lnTo>
                    <a:lnTo>
                      <a:pt x="19" y="75"/>
                    </a:lnTo>
                    <a:lnTo>
                      <a:pt x="4" y="75"/>
                    </a:lnTo>
                    <a:lnTo>
                      <a:pt x="0" y="61"/>
                    </a:lnTo>
                    <a:lnTo>
                      <a:pt x="19" y="53"/>
                    </a:lnTo>
                    <a:lnTo>
                      <a:pt x="19" y="51"/>
                    </a:lnTo>
                    <a:lnTo>
                      <a:pt x="4" y="51"/>
                    </a:lnTo>
                    <a:lnTo>
                      <a:pt x="0" y="39"/>
                    </a:lnTo>
                    <a:lnTo>
                      <a:pt x="19" y="31"/>
                    </a:lnTo>
                    <a:lnTo>
                      <a:pt x="19" y="8"/>
                    </a:lnTo>
                    <a:lnTo>
                      <a:pt x="19" y="0"/>
                    </a:lnTo>
                    <a:lnTo>
                      <a:pt x="27" y="0"/>
                    </a:lnTo>
                    <a:lnTo>
                      <a:pt x="27" y="0"/>
                    </a:lnTo>
                    <a:close/>
                    <a:moveTo>
                      <a:pt x="63" y="79"/>
                    </a:moveTo>
                    <a:lnTo>
                      <a:pt x="63" y="88"/>
                    </a:lnTo>
                    <a:lnTo>
                      <a:pt x="84" y="88"/>
                    </a:lnTo>
                    <a:lnTo>
                      <a:pt x="84" y="79"/>
                    </a:lnTo>
                    <a:lnTo>
                      <a:pt x="63" y="79"/>
                    </a:lnTo>
                    <a:lnTo>
                      <a:pt x="63" y="79"/>
                    </a:lnTo>
                    <a:close/>
                    <a:moveTo>
                      <a:pt x="63" y="61"/>
                    </a:moveTo>
                    <a:lnTo>
                      <a:pt x="63" y="69"/>
                    </a:lnTo>
                    <a:lnTo>
                      <a:pt x="100" y="69"/>
                    </a:lnTo>
                    <a:lnTo>
                      <a:pt x="100" y="61"/>
                    </a:lnTo>
                    <a:lnTo>
                      <a:pt x="63" y="61"/>
                    </a:lnTo>
                    <a:lnTo>
                      <a:pt x="63" y="61"/>
                    </a:lnTo>
                    <a:close/>
                    <a:moveTo>
                      <a:pt x="63" y="45"/>
                    </a:moveTo>
                    <a:lnTo>
                      <a:pt x="63" y="53"/>
                    </a:lnTo>
                    <a:lnTo>
                      <a:pt x="116" y="53"/>
                    </a:lnTo>
                    <a:lnTo>
                      <a:pt x="116" y="45"/>
                    </a:lnTo>
                    <a:lnTo>
                      <a:pt x="63" y="45"/>
                    </a:lnTo>
                    <a:lnTo>
                      <a:pt x="63" y="45"/>
                    </a:lnTo>
                    <a:close/>
                    <a:moveTo>
                      <a:pt x="63" y="29"/>
                    </a:moveTo>
                    <a:lnTo>
                      <a:pt x="63" y="35"/>
                    </a:lnTo>
                    <a:lnTo>
                      <a:pt x="116" y="35"/>
                    </a:lnTo>
                    <a:lnTo>
                      <a:pt x="116" y="29"/>
                    </a:lnTo>
                    <a:lnTo>
                      <a:pt x="63" y="29"/>
                    </a:lnTo>
                    <a:lnTo>
                      <a:pt x="63" y="29"/>
                    </a:lnTo>
                    <a:close/>
                    <a:moveTo>
                      <a:pt x="84" y="130"/>
                    </a:moveTo>
                    <a:lnTo>
                      <a:pt x="96" y="130"/>
                    </a:lnTo>
                    <a:lnTo>
                      <a:pt x="106" y="130"/>
                    </a:lnTo>
                    <a:lnTo>
                      <a:pt x="96" y="118"/>
                    </a:lnTo>
                    <a:lnTo>
                      <a:pt x="86" y="108"/>
                    </a:lnTo>
                    <a:lnTo>
                      <a:pt x="86" y="120"/>
                    </a:lnTo>
                    <a:lnTo>
                      <a:pt x="84" y="130"/>
                    </a:lnTo>
                    <a:lnTo>
                      <a:pt x="84" y="130"/>
                    </a:lnTo>
                    <a:close/>
                    <a:moveTo>
                      <a:pt x="161" y="37"/>
                    </a:moveTo>
                    <a:lnTo>
                      <a:pt x="96" y="100"/>
                    </a:lnTo>
                    <a:lnTo>
                      <a:pt x="116" y="120"/>
                    </a:lnTo>
                    <a:lnTo>
                      <a:pt x="181" y="57"/>
                    </a:lnTo>
                    <a:lnTo>
                      <a:pt x="161" y="37"/>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 name="燕尾形 11"/>
              <p:cNvSpPr/>
              <p:nvPr/>
            </p:nvSpPr>
            <p:spPr>
              <a:xfrm>
                <a:off x="7487091" y="3287783"/>
                <a:ext cx="180000" cy="360000"/>
              </a:xfrm>
              <a:prstGeom prst="chevron">
                <a:avLst>
                  <a:gd name="adj" fmla="val 71731"/>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37" name="燕尾形 36"/>
              <p:cNvSpPr/>
              <p:nvPr/>
            </p:nvSpPr>
            <p:spPr>
              <a:xfrm flipH="1">
                <a:off x="1476910" y="3287783"/>
                <a:ext cx="180000" cy="360000"/>
              </a:xfrm>
              <a:prstGeom prst="chevron">
                <a:avLst>
                  <a:gd name="adj" fmla="val 71731"/>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grpSp>
      <p:sp>
        <p:nvSpPr>
          <p:cNvPr id="39" name="Text Box 6"/>
          <p:cNvSpPr txBox="1">
            <a:spLocks noChangeArrowheads="1"/>
          </p:cNvSpPr>
          <p:nvPr/>
        </p:nvSpPr>
        <p:spPr bwMode="auto">
          <a:xfrm>
            <a:off x="3901332" y="3306185"/>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dirty="0" smtClean="0">
                <a:solidFill>
                  <a:srgbClr val="DDDDDD"/>
                </a:solidFill>
                <a:latin typeface="微软雅黑" panose="020B0503020204020204" pitchFamily="34" charset="-122"/>
                <a:ea typeface="微软雅黑" panose="020B0503020204020204" pitchFamily="34" charset="-122"/>
              </a:rPr>
              <a:t>主讲：李凯</a:t>
            </a:r>
            <a:endParaRPr lang="zh-CN" altLang="en-US" dirty="0">
              <a:solidFill>
                <a:srgbClr val="DDDDDD"/>
              </a:solidFill>
              <a:latin typeface="微软雅黑" panose="020B0503020204020204" pitchFamily="34" charset="-122"/>
              <a:ea typeface="微软雅黑" panose="020B0503020204020204" pitchFamily="34" charset="-122"/>
            </a:endParaRPr>
          </a:p>
        </p:txBody>
      </p:sp>
      <p:sp>
        <p:nvSpPr>
          <p:cNvPr id="40" name="Text Box 6"/>
          <p:cNvSpPr txBox="1">
            <a:spLocks noChangeArrowheads="1"/>
          </p:cNvSpPr>
          <p:nvPr/>
        </p:nvSpPr>
        <p:spPr bwMode="auto">
          <a:xfrm>
            <a:off x="2871464" y="3964090"/>
            <a:ext cx="34163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dirty="0" smtClean="0">
                <a:solidFill>
                  <a:srgbClr val="DDDDDD"/>
                </a:solidFill>
                <a:latin typeface="微软雅黑" panose="020B0503020204020204" pitchFamily="34" charset="-122"/>
                <a:ea typeface="微软雅黑" panose="020B0503020204020204" pitchFamily="34" charset="-122"/>
              </a:rPr>
              <a:t>中国科学院沈阳计算技术研究所</a:t>
            </a:r>
            <a:endParaRPr lang="zh-CN" altLang="en-US" dirty="0">
              <a:solidFill>
                <a:srgbClr val="DDDDD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509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6" name="圆角矩形 55">
            <a:hlinkClick r:id="rId2" action="ppaction://hlinksldjump"/>
          </p:cNvPr>
          <p:cNvSpPr/>
          <p:nvPr/>
        </p:nvSpPr>
        <p:spPr>
          <a:xfrm>
            <a:off x="768151" y="1037208"/>
            <a:ext cx="3186354"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8" name="TextBox 13"/>
          <p:cNvSpPr txBox="1"/>
          <p:nvPr/>
        </p:nvSpPr>
        <p:spPr>
          <a:xfrm>
            <a:off x="242646" y="108094"/>
            <a:ext cx="2286508" cy="400110"/>
          </a:xfrm>
          <a:prstGeom prst="rect">
            <a:avLst/>
          </a:prstGeom>
          <a:noFill/>
        </p:spPr>
        <p:txBody>
          <a:bodyPr wrap="square" rtlCol="0">
            <a:spAutoFit/>
          </a:bodyPr>
          <a:lstStyle/>
          <a:p>
            <a:pPr lvl="0" algn="ctr"/>
            <a:r>
              <a:rPr lang="zh-CN" altLang="en-US" sz="2000" dirty="0" smtClean="0">
                <a:solidFill>
                  <a:schemeClr val="tx1">
                    <a:lumMod val="65000"/>
                    <a:lumOff val="35000"/>
                  </a:schemeClr>
                </a:solidFill>
                <a:latin typeface="微软雅黑" pitchFamily="34" charset="-122"/>
                <a:ea typeface="微软雅黑" pitchFamily="34" charset="-122"/>
              </a:rPr>
              <a:t>目录：</a:t>
            </a:r>
            <a:endParaRPr lang="zh-CN" altLang="en-US" sz="2000" dirty="0">
              <a:solidFill>
                <a:schemeClr val="tx1">
                  <a:lumMod val="65000"/>
                  <a:lumOff val="35000"/>
                </a:schemeClr>
              </a:solidFill>
              <a:latin typeface="微软雅黑" pitchFamily="34" charset="-122"/>
              <a:ea typeface="微软雅黑" pitchFamily="34" charset="-122"/>
            </a:endParaRPr>
          </a:p>
        </p:txBody>
      </p:sp>
      <p:sp>
        <p:nvSpPr>
          <p:cNvPr id="59" name="TextBox 1">
            <a:hlinkClick r:id="rId2" action="ppaction://hlinksldjump"/>
          </p:cNvPr>
          <p:cNvSpPr txBox="1"/>
          <p:nvPr/>
        </p:nvSpPr>
        <p:spPr>
          <a:xfrm>
            <a:off x="960976" y="1050687"/>
            <a:ext cx="2800703"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01 Android</a:t>
            </a:r>
            <a:r>
              <a:rPr lang="zh-CN" altLang="en-US" dirty="0" smtClean="0">
                <a:solidFill>
                  <a:schemeClr val="tx1">
                    <a:lumMod val="65000"/>
                    <a:lumOff val="35000"/>
                  </a:schemeClr>
                </a:solidFill>
                <a:latin typeface="微软雅黑" pitchFamily="34" charset="-122"/>
                <a:ea typeface="微软雅黑" pitchFamily="34" charset="-122"/>
              </a:rPr>
              <a:t>开发框架介绍</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60" name="文本框 59"/>
          <p:cNvSpPr txBox="1"/>
          <p:nvPr/>
        </p:nvSpPr>
        <p:spPr>
          <a:xfrm>
            <a:off x="1259269" y="1433873"/>
            <a:ext cx="2692468" cy="461665"/>
          </a:xfrm>
          <a:prstGeom prst="rect">
            <a:avLst/>
          </a:prstGeom>
          <a:noFill/>
        </p:spPr>
        <p:txBody>
          <a:bodyPr wrap="none">
            <a:spAutoFit/>
          </a:bodyPr>
          <a:lstStyle/>
          <a:p>
            <a:pPr eaLnBrk="1" hangingPunct="1">
              <a:buFont typeface="Arial" panose="020B0604020202020204" pitchFamily="34" charset="0"/>
              <a:buNone/>
              <a:defRPr/>
            </a:pPr>
            <a:r>
              <a:rPr lang="en-US" altLang="zh-CN" sz="1200" dirty="0" err="1">
                <a:solidFill>
                  <a:schemeClr val="bg1">
                    <a:lumMod val="50000"/>
                  </a:schemeClr>
                </a:solidFill>
              </a:rPr>
              <a:t>AndBase</a:t>
            </a:r>
            <a:r>
              <a:rPr lang="zh-CN" altLang="en-US" sz="1200" dirty="0">
                <a:solidFill>
                  <a:schemeClr val="bg1">
                    <a:lumMod val="50000"/>
                  </a:schemeClr>
                </a:solidFill>
              </a:rPr>
              <a:t>、</a:t>
            </a:r>
            <a:r>
              <a:rPr lang="en-US" altLang="zh-CN" sz="1200" dirty="0" err="1">
                <a:solidFill>
                  <a:schemeClr val="bg1">
                    <a:lumMod val="50000"/>
                  </a:schemeClr>
                </a:solidFill>
              </a:rPr>
              <a:t>XUtil</a:t>
            </a:r>
            <a:r>
              <a:rPr lang="zh-CN" altLang="en-US" sz="1200" dirty="0">
                <a:solidFill>
                  <a:schemeClr val="bg1">
                    <a:lumMod val="50000"/>
                  </a:schemeClr>
                </a:solidFill>
              </a:rPr>
              <a:t>、</a:t>
            </a:r>
            <a:r>
              <a:rPr lang="en-US" altLang="zh-CN" sz="1200" dirty="0" err="1">
                <a:solidFill>
                  <a:schemeClr val="bg1">
                    <a:lumMod val="50000"/>
                  </a:schemeClr>
                </a:solidFill>
              </a:rPr>
              <a:t>ThinkAndroid</a:t>
            </a:r>
            <a:r>
              <a:rPr lang="zh-CN" altLang="en-US" sz="1200" dirty="0">
                <a:solidFill>
                  <a:schemeClr val="bg1">
                    <a:lumMod val="50000"/>
                  </a:schemeClr>
                </a:solidFill>
              </a:rPr>
              <a:t>、</a:t>
            </a:r>
            <a:r>
              <a:rPr lang="en-US" altLang="zh-CN" sz="1200" dirty="0" err="1" smtClean="0">
                <a:solidFill>
                  <a:schemeClr val="bg1">
                    <a:lumMod val="50000"/>
                  </a:schemeClr>
                </a:solidFill>
              </a:rPr>
              <a:t>Afinal</a:t>
            </a:r>
            <a:endParaRPr lang="en-US" altLang="zh-CN" sz="1200" dirty="0" smtClean="0">
              <a:solidFill>
                <a:schemeClr val="bg1">
                  <a:lumMod val="50000"/>
                </a:schemeClr>
              </a:solidFill>
            </a:endParaRPr>
          </a:p>
          <a:p>
            <a:pPr eaLnBrk="1" hangingPunct="1">
              <a:buFont typeface="Arial" panose="020B0604020202020204" pitchFamily="34" charset="0"/>
              <a:buNone/>
              <a:defRPr/>
            </a:pPr>
            <a:r>
              <a:rPr lang="en-US" altLang="zh-CN" sz="1200" dirty="0" err="1" smtClean="0">
                <a:solidFill>
                  <a:schemeClr val="bg1">
                    <a:lumMod val="50000"/>
                  </a:schemeClr>
                </a:solidFill>
              </a:rPr>
              <a:t>LoonAndroid</a:t>
            </a:r>
            <a:r>
              <a:rPr lang="zh-CN" altLang="en-US" sz="1200" dirty="0">
                <a:solidFill>
                  <a:schemeClr val="bg1">
                    <a:lumMod val="50000"/>
                  </a:schemeClr>
                </a:solidFill>
              </a:rPr>
              <a:t>、</a:t>
            </a:r>
            <a:r>
              <a:rPr lang="en-US" altLang="zh-CN" sz="1200" dirty="0">
                <a:solidFill>
                  <a:schemeClr val="bg1">
                    <a:lumMod val="50000"/>
                  </a:schemeClr>
                </a:solidFill>
              </a:rPr>
              <a:t>volley</a:t>
            </a:r>
            <a:r>
              <a:rPr lang="zh-CN" altLang="en-US" sz="1200" dirty="0">
                <a:solidFill>
                  <a:schemeClr val="bg1">
                    <a:lumMod val="50000"/>
                  </a:schemeClr>
                </a:solidFill>
              </a:rPr>
              <a:t>、</a:t>
            </a:r>
            <a:r>
              <a:rPr lang="en-US" altLang="zh-CN" sz="1200" dirty="0" err="1">
                <a:solidFill>
                  <a:schemeClr val="bg1">
                    <a:lumMod val="50000"/>
                  </a:schemeClr>
                </a:solidFill>
              </a:rPr>
              <a:t>Afinal</a:t>
            </a:r>
            <a:endParaRPr lang="zh-CN" altLang="en-US" sz="1200" dirty="0">
              <a:solidFill>
                <a:schemeClr val="bg1">
                  <a:lumMod val="50000"/>
                </a:schemeClr>
              </a:solidFill>
            </a:endParaRPr>
          </a:p>
        </p:txBody>
      </p:sp>
      <p:sp>
        <p:nvSpPr>
          <p:cNvPr id="61" name="圆角矩形 60"/>
          <p:cNvSpPr/>
          <p:nvPr/>
        </p:nvSpPr>
        <p:spPr>
          <a:xfrm>
            <a:off x="765383" y="1948249"/>
            <a:ext cx="3186354"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62" name="TextBox 1"/>
          <p:cNvSpPr txBox="1"/>
          <p:nvPr/>
        </p:nvSpPr>
        <p:spPr>
          <a:xfrm>
            <a:off x="958208" y="1961728"/>
            <a:ext cx="2600392"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02 </a:t>
            </a:r>
            <a:r>
              <a:rPr lang="zh-CN" altLang="en-US" dirty="0" smtClean="0">
                <a:solidFill>
                  <a:schemeClr val="tx1">
                    <a:lumMod val="65000"/>
                    <a:lumOff val="35000"/>
                  </a:schemeClr>
                </a:solidFill>
                <a:latin typeface="微软雅黑" pitchFamily="34" charset="-122"/>
                <a:ea typeface="微软雅黑" pitchFamily="34" charset="-122"/>
              </a:rPr>
              <a:t>四大组件、五大布局</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63" name="文本框 62"/>
          <p:cNvSpPr txBox="1"/>
          <p:nvPr/>
        </p:nvSpPr>
        <p:spPr>
          <a:xfrm>
            <a:off x="1256501" y="2331060"/>
            <a:ext cx="2958310" cy="830997"/>
          </a:xfrm>
          <a:prstGeom prst="rect">
            <a:avLst/>
          </a:prstGeom>
          <a:noFill/>
        </p:spPr>
        <p:txBody>
          <a:bodyPr wrap="none">
            <a:spAutoFit/>
          </a:bodyPr>
          <a:lstStyle/>
          <a:p>
            <a:pPr>
              <a:defRPr/>
            </a:pPr>
            <a:r>
              <a:rPr lang="en-US" altLang="zh-CN" sz="1200" dirty="0">
                <a:solidFill>
                  <a:schemeClr val="bg1">
                    <a:lumMod val="50000"/>
                  </a:schemeClr>
                </a:solidFill>
              </a:rPr>
              <a:t>Activity</a:t>
            </a:r>
            <a:r>
              <a:rPr lang="zh-CN" altLang="en-US" sz="1200" dirty="0">
                <a:solidFill>
                  <a:schemeClr val="bg1">
                    <a:lumMod val="50000"/>
                  </a:schemeClr>
                </a:solidFill>
              </a:rPr>
              <a:t>、</a:t>
            </a:r>
            <a:r>
              <a:rPr lang="en-US" altLang="zh-CN" sz="1200" dirty="0" err="1">
                <a:solidFill>
                  <a:schemeClr val="bg1">
                    <a:lumMod val="50000"/>
                  </a:schemeClr>
                </a:solidFill>
              </a:rPr>
              <a:t>BroadCast</a:t>
            </a:r>
            <a:r>
              <a:rPr lang="en-US" altLang="zh-CN" sz="1200" dirty="0">
                <a:solidFill>
                  <a:schemeClr val="bg1">
                    <a:lumMod val="50000"/>
                  </a:schemeClr>
                </a:solidFill>
              </a:rPr>
              <a:t> Receiver</a:t>
            </a:r>
            <a:r>
              <a:rPr lang="zh-CN" altLang="en-US" sz="1200" dirty="0">
                <a:solidFill>
                  <a:schemeClr val="bg1">
                    <a:lumMod val="50000"/>
                  </a:schemeClr>
                </a:solidFill>
              </a:rPr>
              <a:t>、</a:t>
            </a:r>
            <a:r>
              <a:rPr lang="en-US" altLang="zh-CN" sz="1200" dirty="0" smtClean="0">
                <a:solidFill>
                  <a:schemeClr val="bg1">
                    <a:lumMod val="50000"/>
                  </a:schemeClr>
                </a:solidFill>
              </a:rPr>
              <a:t>Service</a:t>
            </a:r>
            <a:endParaRPr lang="en-US" altLang="zh-CN" sz="1200" dirty="0">
              <a:solidFill>
                <a:schemeClr val="bg1">
                  <a:lumMod val="50000"/>
                </a:schemeClr>
              </a:solidFill>
            </a:endParaRPr>
          </a:p>
          <a:p>
            <a:pPr>
              <a:defRPr/>
            </a:pPr>
            <a:r>
              <a:rPr lang="en-US" altLang="zh-CN" sz="1200" dirty="0">
                <a:solidFill>
                  <a:schemeClr val="bg1">
                    <a:lumMod val="50000"/>
                  </a:schemeClr>
                </a:solidFill>
              </a:rPr>
              <a:t>Content </a:t>
            </a:r>
            <a:r>
              <a:rPr lang="en-US" altLang="zh-CN" sz="1200" dirty="0" smtClean="0">
                <a:solidFill>
                  <a:schemeClr val="bg1">
                    <a:lumMod val="50000"/>
                  </a:schemeClr>
                </a:solidFill>
              </a:rPr>
              <a:t>Provider</a:t>
            </a:r>
            <a:r>
              <a:rPr lang="zh-CN" altLang="en-US" sz="1200" dirty="0" smtClean="0">
                <a:solidFill>
                  <a:schemeClr val="bg1">
                    <a:lumMod val="50000"/>
                  </a:schemeClr>
                </a:solidFill>
              </a:rPr>
              <a:t>、</a:t>
            </a:r>
            <a:r>
              <a:rPr lang="en-US" altLang="zh-CN" sz="1200" dirty="0" err="1" smtClean="0">
                <a:solidFill>
                  <a:schemeClr val="bg1">
                    <a:lumMod val="50000"/>
                  </a:schemeClr>
                </a:solidFill>
              </a:rPr>
              <a:t>LinearLayout</a:t>
            </a:r>
            <a:endParaRPr lang="en-US" altLang="zh-CN" sz="1200" dirty="0" smtClean="0">
              <a:solidFill>
                <a:schemeClr val="bg1">
                  <a:lumMod val="50000"/>
                </a:schemeClr>
              </a:solidFill>
            </a:endParaRPr>
          </a:p>
          <a:p>
            <a:pPr>
              <a:defRPr/>
            </a:pPr>
            <a:r>
              <a:rPr lang="en-US" altLang="zh-CN" sz="1200" dirty="0" err="1" smtClean="0">
                <a:solidFill>
                  <a:schemeClr val="bg1">
                    <a:lumMod val="50000"/>
                  </a:schemeClr>
                </a:solidFill>
              </a:rPr>
              <a:t>RelativeLayout</a:t>
            </a:r>
            <a:r>
              <a:rPr lang="zh-CN" altLang="en-US" sz="1200" dirty="0">
                <a:solidFill>
                  <a:schemeClr val="bg1">
                    <a:lumMod val="50000"/>
                  </a:schemeClr>
                </a:solidFill>
              </a:rPr>
              <a:t>、</a:t>
            </a:r>
            <a:r>
              <a:rPr lang="en-US" altLang="zh-CN" sz="1200" dirty="0" err="1">
                <a:solidFill>
                  <a:schemeClr val="bg1">
                    <a:lumMod val="50000"/>
                  </a:schemeClr>
                </a:solidFill>
              </a:rPr>
              <a:t>FrameLayout</a:t>
            </a:r>
            <a:r>
              <a:rPr lang="zh-CN" altLang="en-US" sz="1200" dirty="0" smtClean="0">
                <a:solidFill>
                  <a:schemeClr val="bg1">
                    <a:lumMod val="50000"/>
                  </a:schemeClr>
                </a:solidFill>
              </a:rPr>
              <a:t>、</a:t>
            </a:r>
            <a:r>
              <a:rPr lang="en-US" altLang="zh-CN" sz="1200" dirty="0" err="1" smtClean="0">
                <a:solidFill>
                  <a:schemeClr val="bg1">
                    <a:lumMod val="50000"/>
                  </a:schemeClr>
                </a:solidFill>
              </a:rPr>
              <a:t>TableLayout</a:t>
            </a:r>
            <a:endParaRPr lang="en-US" altLang="zh-CN" sz="1200" dirty="0" smtClean="0">
              <a:solidFill>
                <a:schemeClr val="bg1">
                  <a:lumMod val="50000"/>
                </a:schemeClr>
              </a:solidFill>
            </a:endParaRPr>
          </a:p>
          <a:p>
            <a:pPr>
              <a:defRPr/>
            </a:pPr>
            <a:r>
              <a:rPr lang="en-US" altLang="zh-CN" sz="1200" dirty="0" err="1" smtClean="0">
                <a:solidFill>
                  <a:schemeClr val="bg1">
                    <a:lumMod val="50000"/>
                  </a:schemeClr>
                </a:solidFill>
              </a:rPr>
              <a:t>AbsoluteLayout</a:t>
            </a:r>
            <a:endParaRPr lang="en-US" altLang="zh-CN" sz="1200" dirty="0">
              <a:solidFill>
                <a:schemeClr val="bg1">
                  <a:lumMod val="50000"/>
                </a:schemeClr>
              </a:solidFill>
            </a:endParaRPr>
          </a:p>
        </p:txBody>
      </p:sp>
      <p:sp>
        <p:nvSpPr>
          <p:cNvPr id="64" name="圆角矩形 63"/>
          <p:cNvSpPr/>
          <p:nvPr/>
        </p:nvSpPr>
        <p:spPr>
          <a:xfrm>
            <a:off x="765383" y="3238802"/>
            <a:ext cx="3186354"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65" name="TextBox 1"/>
          <p:cNvSpPr txBox="1"/>
          <p:nvPr/>
        </p:nvSpPr>
        <p:spPr>
          <a:xfrm>
            <a:off x="958208" y="3252281"/>
            <a:ext cx="2339038"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03 Android</a:t>
            </a:r>
            <a:r>
              <a:rPr lang="zh-CN" altLang="en-US" dirty="0" smtClean="0">
                <a:solidFill>
                  <a:schemeClr val="tx1">
                    <a:lumMod val="65000"/>
                    <a:lumOff val="35000"/>
                  </a:schemeClr>
                </a:solidFill>
                <a:latin typeface="微软雅黑" pitchFamily="34" charset="-122"/>
                <a:ea typeface="微软雅黑" pitchFamily="34" charset="-122"/>
              </a:rPr>
              <a:t>图形界面</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66" name="文本框 65"/>
          <p:cNvSpPr txBox="1"/>
          <p:nvPr/>
        </p:nvSpPr>
        <p:spPr>
          <a:xfrm>
            <a:off x="1259269" y="3642122"/>
            <a:ext cx="1415772" cy="276999"/>
          </a:xfrm>
          <a:prstGeom prst="rect">
            <a:avLst/>
          </a:prstGeom>
          <a:noFill/>
        </p:spPr>
        <p:txBody>
          <a:bodyPr wrap="none">
            <a:spAutoFit/>
          </a:bodyPr>
          <a:lstStyle/>
          <a:p>
            <a:pPr eaLnBrk="1" hangingPunct="1">
              <a:buFont typeface="Arial" panose="020B0604020202020204" pitchFamily="34" charset="0"/>
              <a:buNone/>
              <a:defRPr/>
            </a:pPr>
            <a:r>
              <a:rPr lang="zh-CN" altLang="en-US" sz="1200" dirty="0" smtClean="0">
                <a:solidFill>
                  <a:schemeClr val="bg1">
                    <a:lumMod val="50000"/>
                  </a:schemeClr>
                </a:solidFill>
              </a:rPr>
              <a:t>点击、广播、手势</a:t>
            </a:r>
            <a:endParaRPr lang="zh-CN" altLang="en-US" sz="1200" dirty="0">
              <a:solidFill>
                <a:schemeClr val="bg1">
                  <a:lumMod val="50000"/>
                </a:schemeClr>
              </a:solidFill>
            </a:endParaRPr>
          </a:p>
        </p:txBody>
      </p:sp>
      <p:sp>
        <p:nvSpPr>
          <p:cNvPr id="67" name="圆角矩形 66"/>
          <p:cNvSpPr/>
          <p:nvPr/>
        </p:nvSpPr>
        <p:spPr>
          <a:xfrm>
            <a:off x="765383" y="4065582"/>
            <a:ext cx="3186354"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68" name="TextBox 1"/>
          <p:cNvSpPr txBox="1"/>
          <p:nvPr/>
        </p:nvSpPr>
        <p:spPr>
          <a:xfrm>
            <a:off x="958208" y="4079061"/>
            <a:ext cx="2569871"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04 Android</a:t>
            </a:r>
            <a:r>
              <a:rPr lang="zh-CN" altLang="en-US" dirty="0" smtClean="0">
                <a:solidFill>
                  <a:schemeClr val="tx1">
                    <a:lumMod val="65000"/>
                    <a:lumOff val="35000"/>
                  </a:schemeClr>
                </a:solidFill>
                <a:latin typeface="微软雅黑" pitchFamily="34" charset="-122"/>
                <a:ea typeface="微软雅黑" pitchFamily="34" charset="-122"/>
              </a:rPr>
              <a:t>传感器技术</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69" name="文本框 68"/>
          <p:cNvSpPr txBox="1"/>
          <p:nvPr/>
        </p:nvSpPr>
        <p:spPr>
          <a:xfrm>
            <a:off x="1256501" y="4468425"/>
            <a:ext cx="1018227" cy="276999"/>
          </a:xfrm>
          <a:prstGeom prst="rect">
            <a:avLst/>
          </a:prstGeom>
          <a:noFill/>
        </p:spPr>
        <p:txBody>
          <a:bodyPr wrap="none">
            <a:spAutoFit/>
          </a:bodyPr>
          <a:lstStyle/>
          <a:p>
            <a:pPr eaLnBrk="1" hangingPunct="1">
              <a:buFont typeface="Arial" panose="020B0604020202020204" pitchFamily="34" charset="0"/>
              <a:buNone/>
              <a:defRPr/>
            </a:pPr>
            <a:r>
              <a:rPr lang="en-US" altLang="zh-CN" sz="1200" dirty="0" smtClean="0">
                <a:solidFill>
                  <a:schemeClr val="bg1">
                    <a:lumMod val="50000"/>
                  </a:schemeClr>
                </a:solidFill>
              </a:rPr>
              <a:t>LBS</a:t>
            </a:r>
            <a:r>
              <a:rPr lang="zh-CN" altLang="en-US" sz="1200" dirty="0" smtClean="0">
                <a:solidFill>
                  <a:schemeClr val="bg1">
                    <a:lumMod val="50000"/>
                  </a:schemeClr>
                </a:solidFill>
              </a:rPr>
              <a:t>、加速仪</a:t>
            </a:r>
            <a:endParaRPr lang="zh-CN" altLang="en-US" sz="1200" dirty="0">
              <a:solidFill>
                <a:schemeClr val="bg1">
                  <a:lumMod val="50000"/>
                </a:schemeClr>
              </a:solidFill>
            </a:endParaRPr>
          </a:p>
        </p:txBody>
      </p:sp>
      <p:sp>
        <p:nvSpPr>
          <p:cNvPr id="70" name="圆角矩形 69"/>
          <p:cNvSpPr/>
          <p:nvPr/>
        </p:nvSpPr>
        <p:spPr>
          <a:xfrm>
            <a:off x="4862261" y="1028134"/>
            <a:ext cx="3186354"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71" name="TextBox 1"/>
          <p:cNvSpPr txBox="1"/>
          <p:nvPr/>
        </p:nvSpPr>
        <p:spPr>
          <a:xfrm>
            <a:off x="5055086" y="1041613"/>
            <a:ext cx="1677062"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05 </a:t>
            </a:r>
            <a:r>
              <a:rPr lang="zh-CN" altLang="en-US" dirty="0" smtClean="0">
                <a:solidFill>
                  <a:schemeClr val="tx1">
                    <a:lumMod val="65000"/>
                    <a:lumOff val="35000"/>
                  </a:schemeClr>
                </a:solidFill>
                <a:latin typeface="微软雅黑" pitchFamily="34" charset="-122"/>
                <a:ea typeface="微软雅黑" pitchFamily="34" charset="-122"/>
              </a:rPr>
              <a:t>流媒体技术</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72" name="文本框 71"/>
          <p:cNvSpPr txBox="1"/>
          <p:nvPr/>
        </p:nvSpPr>
        <p:spPr>
          <a:xfrm>
            <a:off x="5353379" y="1431726"/>
            <a:ext cx="2196499" cy="276999"/>
          </a:xfrm>
          <a:prstGeom prst="rect">
            <a:avLst/>
          </a:prstGeom>
          <a:noFill/>
        </p:spPr>
        <p:txBody>
          <a:bodyPr wrap="none">
            <a:spAutoFit/>
          </a:bodyPr>
          <a:lstStyle/>
          <a:p>
            <a:pPr eaLnBrk="1" hangingPunct="1">
              <a:buFont typeface="Arial" panose="020B0604020202020204" pitchFamily="34" charset="0"/>
              <a:buNone/>
              <a:defRPr/>
            </a:pPr>
            <a:r>
              <a:rPr lang="zh-CN" altLang="en-US" sz="1200" dirty="0" smtClean="0">
                <a:solidFill>
                  <a:schemeClr val="bg1">
                    <a:lumMod val="50000"/>
                  </a:schemeClr>
                </a:solidFill>
              </a:rPr>
              <a:t>使用</a:t>
            </a:r>
            <a:r>
              <a:rPr lang="en-US" altLang="zh-CN" sz="1200" dirty="0" err="1" smtClean="0">
                <a:solidFill>
                  <a:schemeClr val="bg1">
                    <a:lumMod val="50000"/>
                  </a:schemeClr>
                </a:solidFill>
              </a:rPr>
              <a:t>MediaPlayer</a:t>
            </a:r>
            <a:r>
              <a:rPr lang="zh-CN" altLang="en-US" sz="1200" dirty="0" smtClean="0">
                <a:solidFill>
                  <a:schemeClr val="bg1">
                    <a:lumMod val="50000"/>
                  </a:schemeClr>
                </a:solidFill>
              </a:rPr>
              <a:t>播放一段音乐</a:t>
            </a:r>
            <a:endParaRPr lang="zh-CN" altLang="en-US" sz="1200" dirty="0">
              <a:solidFill>
                <a:schemeClr val="bg1">
                  <a:lumMod val="50000"/>
                </a:schemeClr>
              </a:solidFill>
            </a:endParaRPr>
          </a:p>
        </p:txBody>
      </p:sp>
      <p:sp>
        <p:nvSpPr>
          <p:cNvPr id="73" name="圆角矩形 72"/>
          <p:cNvSpPr/>
          <p:nvPr/>
        </p:nvSpPr>
        <p:spPr>
          <a:xfrm>
            <a:off x="4859493" y="1745219"/>
            <a:ext cx="3186354"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74" name="TextBox 1"/>
          <p:cNvSpPr txBox="1"/>
          <p:nvPr/>
        </p:nvSpPr>
        <p:spPr>
          <a:xfrm>
            <a:off x="5052318" y="1758698"/>
            <a:ext cx="1907895"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06 </a:t>
            </a:r>
            <a:r>
              <a:rPr lang="zh-CN" altLang="en-US" dirty="0" smtClean="0">
                <a:solidFill>
                  <a:schemeClr val="tx1">
                    <a:lumMod val="65000"/>
                    <a:lumOff val="35000"/>
                  </a:schemeClr>
                </a:solidFill>
                <a:latin typeface="微软雅黑" pitchFamily="34" charset="-122"/>
                <a:ea typeface="微软雅黑" pitchFamily="34" charset="-122"/>
              </a:rPr>
              <a:t>网络交互技术</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75" name="文本框 74"/>
          <p:cNvSpPr txBox="1"/>
          <p:nvPr/>
        </p:nvSpPr>
        <p:spPr>
          <a:xfrm>
            <a:off x="5350611" y="2141884"/>
            <a:ext cx="2614242" cy="276999"/>
          </a:xfrm>
          <a:prstGeom prst="rect">
            <a:avLst/>
          </a:prstGeom>
          <a:noFill/>
        </p:spPr>
        <p:txBody>
          <a:bodyPr wrap="none">
            <a:spAutoFit/>
          </a:bodyPr>
          <a:lstStyle/>
          <a:p>
            <a:pPr>
              <a:defRPr/>
            </a:pPr>
            <a:r>
              <a:rPr lang="zh-CN" altLang="en-US" sz="1200" dirty="0" smtClean="0">
                <a:solidFill>
                  <a:schemeClr val="bg1">
                    <a:lumMod val="50000"/>
                  </a:schemeClr>
                </a:solidFill>
              </a:rPr>
              <a:t>使用</a:t>
            </a:r>
            <a:r>
              <a:rPr lang="en-US" altLang="zh-CN" sz="1200" dirty="0" err="1" smtClean="0">
                <a:solidFill>
                  <a:schemeClr val="bg1">
                    <a:lumMod val="50000"/>
                  </a:schemeClr>
                </a:solidFill>
              </a:rPr>
              <a:t>okHttp</a:t>
            </a:r>
            <a:r>
              <a:rPr lang="zh-CN" altLang="en-US" sz="1200" dirty="0" smtClean="0">
                <a:solidFill>
                  <a:schemeClr val="bg1">
                    <a:lumMod val="50000"/>
                  </a:schemeClr>
                </a:solidFill>
              </a:rPr>
              <a:t>框架，实现本地天气获取</a:t>
            </a:r>
            <a:endParaRPr lang="en-US" altLang="zh-CN" sz="1200" dirty="0">
              <a:solidFill>
                <a:schemeClr val="bg1">
                  <a:lumMod val="50000"/>
                </a:schemeClr>
              </a:solidFill>
            </a:endParaRPr>
          </a:p>
        </p:txBody>
      </p:sp>
      <p:sp>
        <p:nvSpPr>
          <p:cNvPr id="76" name="圆角矩形 75"/>
          <p:cNvSpPr/>
          <p:nvPr/>
        </p:nvSpPr>
        <p:spPr>
          <a:xfrm>
            <a:off x="4859493" y="2495450"/>
            <a:ext cx="3186354"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77" name="TextBox 1"/>
          <p:cNvSpPr txBox="1"/>
          <p:nvPr/>
        </p:nvSpPr>
        <p:spPr>
          <a:xfrm>
            <a:off x="5052318" y="2508929"/>
            <a:ext cx="2831224"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07 </a:t>
            </a:r>
            <a:r>
              <a:rPr lang="zh-CN" altLang="en-US" dirty="0" smtClean="0">
                <a:solidFill>
                  <a:schemeClr val="tx1">
                    <a:lumMod val="65000"/>
                    <a:lumOff val="35000"/>
                  </a:schemeClr>
                </a:solidFill>
                <a:latin typeface="微软雅黑" pitchFamily="34" charset="-122"/>
                <a:ea typeface="微软雅黑" pitchFamily="34" charset="-122"/>
              </a:rPr>
              <a:t>数据库及后台服务技术</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78" name="文本框 77"/>
          <p:cNvSpPr txBox="1"/>
          <p:nvPr/>
        </p:nvSpPr>
        <p:spPr>
          <a:xfrm>
            <a:off x="5374160" y="2892289"/>
            <a:ext cx="2492990" cy="276999"/>
          </a:xfrm>
          <a:prstGeom prst="rect">
            <a:avLst/>
          </a:prstGeom>
          <a:noFill/>
        </p:spPr>
        <p:txBody>
          <a:bodyPr wrap="none">
            <a:spAutoFit/>
          </a:bodyPr>
          <a:lstStyle/>
          <a:p>
            <a:pPr eaLnBrk="1" hangingPunct="1">
              <a:buFont typeface="Arial" panose="020B0604020202020204" pitchFamily="34" charset="0"/>
              <a:buNone/>
              <a:defRPr/>
            </a:pPr>
            <a:r>
              <a:rPr lang="zh-CN" altLang="en-US" sz="1200" dirty="0" smtClean="0">
                <a:solidFill>
                  <a:schemeClr val="bg1">
                    <a:lumMod val="50000"/>
                  </a:schemeClr>
                </a:solidFill>
              </a:rPr>
              <a:t>增删改查操作，后台日志打印功能</a:t>
            </a:r>
            <a:endParaRPr lang="zh-CN" altLang="en-US" sz="1200" dirty="0">
              <a:solidFill>
                <a:schemeClr val="bg1">
                  <a:lumMod val="50000"/>
                </a:schemeClr>
              </a:solidFill>
            </a:endParaRPr>
          </a:p>
        </p:txBody>
      </p:sp>
      <p:sp>
        <p:nvSpPr>
          <p:cNvPr id="79" name="圆角矩形 78"/>
          <p:cNvSpPr/>
          <p:nvPr/>
        </p:nvSpPr>
        <p:spPr>
          <a:xfrm>
            <a:off x="4859493" y="3322230"/>
            <a:ext cx="3186354"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0" name="TextBox 1"/>
          <p:cNvSpPr txBox="1"/>
          <p:nvPr/>
        </p:nvSpPr>
        <p:spPr>
          <a:xfrm>
            <a:off x="5052318" y="3335709"/>
            <a:ext cx="2800703"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08 Android</a:t>
            </a:r>
            <a:r>
              <a:rPr lang="zh-CN" altLang="en-US" dirty="0" smtClean="0">
                <a:solidFill>
                  <a:schemeClr val="tx1">
                    <a:lumMod val="65000"/>
                    <a:lumOff val="35000"/>
                  </a:schemeClr>
                </a:solidFill>
                <a:latin typeface="微软雅黑" pitchFamily="34" charset="-122"/>
                <a:ea typeface="微软雅黑" pitchFamily="34" charset="-122"/>
              </a:rPr>
              <a:t>典型案例分析</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81" name="文本框 80"/>
          <p:cNvSpPr txBox="1"/>
          <p:nvPr/>
        </p:nvSpPr>
        <p:spPr>
          <a:xfrm>
            <a:off x="5388014" y="3725996"/>
            <a:ext cx="2435282" cy="276999"/>
          </a:xfrm>
          <a:prstGeom prst="rect">
            <a:avLst/>
          </a:prstGeom>
          <a:noFill/>
        </p:spPr>
        <p:txBody>
          <a:bodyPr wrap="none">
            <a:spAutoFit/>
          </a:bodyPr>
          <a:lstStyle/>
          <a:p>
            <a:pPr eaLnBrk="1" hangingPunct="1">
              <a:buFont typeface="Arial" panose="020B0604020202020204" pitchFamily="34" charset="0"/>
              <a:buNone/>
              <a:defRPr/>
            </a:pPr>
            <a:r>
              <a:rPr lang="zh-CN" altLang="en-US" sz="1200" dirty="0" smtClean="0">
                <a:solidFill>
                  <a:schemeClr val="bg1">
                    <a:lumMod val="50000"/>
                  </a:schemeClr>
                </a:solidFill>
              </a:rPr>
              <a:t>浅析烟台手机广播</a:t>
            </a:r>
            <a:r>
              <a:rPr lang="en-US" altLang="zh-CN" sz="1200" dirty="0" smtClean="0">
                <a:solidFill>
                  <a:schemeClr val="bg1">
                    <a:lumMod val="50000"/>
                  </a:schemeClr>
                </a:solidFill>
              </a:rPr>
              <a:t>App</a:t>
            </a:r>
            <a:r>
              <a:rPr lang="zh-CN" altLang="en-US" sz="1200" dirty="0" smtClean="0">
                <a:solidFill>
                  <a:schemeClr val="bg1">
                    <a:lumMod val="50000"/>
                  </a:schemeClr>
                </a:solidFill>
              </a:rPr>
              <a:t>摇一摇功能</a:t>
            </a:r>
            <a:endParaRPr lang="zh-CN" altLang="en-US" sz="1200" dirty="0">
              <a:solidFill>
                <a:schemeClr val="bg1">
                  <a:lumMod val="50000"/>
                </a:schemeClr>
              </a:solidFill>
            </a:endParaRPr>
          </a:p>
        </p:txBody>
      </p:sp>
      <p:sp>
        <p:nvSpPr>
          <p:cNvPr id="82" name="圆角矩形 81"/>
          <p:cNvSpPr/>
          <p:nvPr/>
        </p:nvSpPr>
        <p:spPr>
          <a:xfrm>
            <a:off x="4849080" y="4055414"/>
            <a:ext cx="3186354" cy="396291"/>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3" name="TextBox 1"/>
          <p:cNvSpPr txBox="1"/>
          <p:nvPr/>
        </p:nvSpPr>
        <p:spPr>
          <a:xfrm>
            <a:off x="5041905" y="4068893"/>
            <a:ext cx="2600392" cy="369332"/>
          </a:xfrm>
          <a:prstGeom prst="rect">
            <a:avLst/>
          </a:prstGeom>
          <a:noFill/>
        </p:spPr>
        <p:txBody>
          <a:bodyPr wrap="none" rtlCol="0">
            <a:spAutoFit/>
          </a:bodyPr>
          <a:lstStyle/>
          <a:p>
            <a:r>
              <a:rPr lang="en-US" altLang="zh-CN" dirty="0" smtClean="0">
                <a:solidFill>
                  <a:schemeClr val="tx1">
                    <a:lumMod val="65000"/>
                    <a:lumOff val="35000"/>
                  </a:schemeClr>
                </a:solidFill>
                <a:latin typeface="微软雅黑" pitchFamily="34" charset="-122"/>
                <a:ea typeface="微软雅黑" pitchFamily="34" charset="-122"/>
              </a:rPr>
              <a:t>09 </a:t>
            </a:r>
            <a:r>
              <a:rPr lang="zh-CN" altLang="en-US" dirty="0" smtClean="0">
                <a:solidFill>
                  <a:schemeClr val="tx1">
                    <a:lumMod val="65000"/>
                    <a:lumOff val="35000"/>
                  </a:schemeClr>
                </a:solidFill>
                <a:latin typeface="微软雅黑" pitchFamily="34" charset="-122"/>
                <a:ea typeface="微软雅黑" pitchFamily="34" charset="-122"/>
              </a:rPr>
              <a:t>摇一摇获取实时天气</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78507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2335315" y="1261150"/>
            <a:ext cx="4473370"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en-US" altLang="zh-CN" sz="1600" dirty="0" smtClean="0">
                <a:solidFill>
                  <a:schemeClr val="tx1">
                    <a:lumMod val="65000"/>
                    <a:lumOff val="35000"/>
                  </a:schemeClr>
                </a:solidFill>
                <a:latin typeface="微软雅黑" pitchFamily="34" charset="-122"/>
                <a:ea typeface="微软雅黑" pitchFamily="34" charset="-122"/>
              </a:rPr>
              <a:t>Android</a:t>
            </a:r>
            <a:r>
              <a:rPr lang="zh-CN" altLang="en-US" sz="1600" dirty="0" smtClean="0">
                <a:solidFill>
                  <a:schemeClr val="tx1">
                    <a:lumMod val="65000"/>
                    <a:lumOff val="35000"/>
                  </a:schemeClr>
                </a:solidFill>
                <a:latin typeface="微软雅黑" pitchFamily="34" charset="-122"/>
                <a:ea typeface="微软雅黑" pitchFamily="34" charset="-122"/>
              </a:rPr>
              <a:t>开发框架介绍</a:t>
            </a:r>
            <a:endParaRPr lang="zh-CN" altLang="en-US" sz="1600"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3114417" y="1256387"/>
            <a:ext cx="2915166" cy="523220"/>
            <a:chOff x="2195736" y="1261150"/>
            <a:chExt cx="2915166" cy="523220"/>
          </a:xfrm>
        </p:grpSpPr>
        <p:sp>
          <p:nvSpPr>
            <p:cNvPr id="12" name="TextBox 1"/>
            <p:cNvSpPr txBox="1"/>
            <p:nvPr/>
          </p:nvSpPr>
          <p:spPr>
            <a:xfrm>
              <a:off x="2771800" y="1261150"/>
              <a:ext cx="2339102" cy="523220"/>
            </a:xfrm>
            <a:prstGeom prst="rect">
              <a:avLst/>
            </a:prstGeom>
            <a:noFill/>
          </p:spPr>
          <p:txBody>
            <a:bodyPr wrap="none" rtlCol="0">
              <a:spAutoFit/>
            </a:bodyPr>
            <a:lstStyle/>
            <a:p>
              <a:r>
                <a:rPr lang="zh-CN" altLang="en-US" sz="2800" dirty="0" smtClean="0">
                  <a:solidFill>
                    <a:schemeClr val="tx1">
                      <a:lumMod val="65000"/>
                      <a:lumOff val="35000"/>
                    </a:schemeClr>
                  </a:solidFill>
                  <a:latin typeface="微软雅黑" pitchFamily="34" charset="-122"/>
                  <a:ea typeface="微软雅黑" pitchFamily="34" charset="-122"/>
                </a:rPr>
                <a:t>什么是框架？</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13" name="TextBox 18"/>
            <p:cNvSpPr txBox="1"/>
            <p:nvPr/>
          </p:nvSpPr>
          <p:spPr>
            <a:xfrm>
              <a:off x="2195736" y="1261150"/>
              <a:ext cx="579005"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01</a:t>
              </a:r>
              <a:endParaRPr lang="zh-CN" altLang="en-US" sz="2800" b="1" dirty="0">
                <a:solidFill>
                  <a:schemeClr val="tx1">
                    <a:lumMod val="65000"/>
                    <a:lumOff val="35000"/>
                  </a:schemeClr>
                </a:solidFill>
                <a:latin typeface="Roboto Th" pitchFamily="2" charset="0"/>
                <a:ea typeface="微软雅黑" pitchFamily="34" charset="-122"/>
              </a:endParaRPr>
            </a:p>
          </p:txBody>
        </p:sp>
      </p:grpSp>
      <p:grpSp>
        <p:nvGrpSpPr>
          <p:cNvPr id="15" name="组合 14"/>
          <p:cNvGrpSpPr/>
          <p:nvPr/>
        </p:nvGrpSpPr>
        <p:grpSpPr>
          <a:xfrm>
            <a:off x="3114417" y="2058057"/>
            <a:ext cx="3633311" cy="523220"/>
            <a:chOff x="2195736" y="2058057"/>
            <a:chExt cx="3633311" cy="523220"/>
          </a:xfrm>
        </p:grpSpPr>
        <p:sp>
          <p:nvSpPr>
            <p:cNvPr id="16" name="TextBox 15"/>
            <p:cNvSpPr txBox="1"/>
            <p:nvPr/>
          </p:nvSpPr>
          <p:spPr>
            <a:xfrm>
              <a:off x="2771800" y="2058057"/>
              <a:ext cx="3057247" cy="523220"/>
            </a:xfrm>
            <a:prstGeom prst="rect">
              <a:avLst/>
            </a:prstGeom>
            <a:noFill/>
          </p:spPr>
          <p:txBody>
            <a:bodyPr wrap="none" rtlCol="0">
              <a:spAutoFit/>
            </a:bodyPr>
            <a:lstStyle/>
            <a:p>
              <a:r>
                <a:rPr lang="zh-CN" altLang="en-US" sz="2800" dirty="0" smtClean="0">
                  <a:solidFill>
                    <a:schemeClr val="tx1">
                      <a:lumMod val="65000"/>
                      <a:lumOff val="35000"/>
                    </a:schemeClr>
                  </a:solidFill>
                  <a:latin typeface="微软雅黑" pitchFamily="34" charset="-122"/>
                  <a:ea typeface="微软雅黑" pitchFamily="34" charset="-122"/>
                </a:rPr>
                <a:t>为什么要用框架？</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17" name="TextBox 19"/>
            <p:cNvSpPr txBox="1"/>
            <p:nvPr/>
          </p:nvSpPr>
          <p:spPr>
            <a:xfrm>
              <a:off x="2195736" y="2058057"/>
              <a:ext cx="579005"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02</a:t>
              </a:r>
              <a:endParaRPr lang="zh-CN" altLang="en-US" sz="2800" b="1" dirty="0">
                <a:solidFill>
                  <a:schemeClr val="tx1">
                    <a:lumMod val="65000"/>
                    <a:lumOff val="35000"/>
                  </a:schemeClr>
                </a:solidFill>
                <a:latin typeface="Roboto Th" pitchFamily="2" charset="0"/>
                <a:ea typeface="微软雅黑" pitchFamily="34" charset="-122"/>
              </a:endParaRPr>
            </a:p>
          </p:txBody>
        </p:sp>
      </p:grpSp>
      <p:grpSp>
        <p:nvGrpSpPr>
          <p:cNvPr id="18" name="组合 17"/>
          <p:cNvGrpSpPr/>
          <p:nvPr/>
        </p:nvGrpSpPr>
        <p:grpSpPr>
          <a:xfrm>
            <a:off x="3114417" y="2854964"/>
            <a:ext cx="3274239" cy="523220"/>
            <a:chOff x="2195736" y="2854964"/>
            <a:chExt cx="3274239" cy="523220"/>
          </a:xfrm>
        </p:grpSpPr>
        <p:sp>
          <p:nvSpPr>
            <p:cNvPr id="19" name="TextBox 16"/>
            <p:cNvSpPr txBox="1"/>
            <p:nvPr/>
          </p:nvSpPr>
          <p:spPr>
            <a:xfrm>
              <a:off x="2771800" y="2854964"/>
              <a:ext cx="2698175" cy="523220"/>
            </a:xfrm>
            <a:prstGeom prst="rect">
              <a:avLst/>
            </a:prstGeom>
            <a:noFill/>
          </p:spPr>
          <p:txBody>
            <a:bodyPr wrap="none" rtlCol="0">
              <a:spAutoFit/>
            </a:bodyPr>
            <a:lstStyle/>
            <a:p>
              <a:r>
                <a:rPr lang="zh-CN" altLang="en-US" sz="2800" dirty="0" smtClean="0">
                  <a:solidFill>
                    <a:schemeClr val="tx1">
                      <a:lumMod val="65000"/>
                      <a:lumOff val="35000"/>
                    </a:schemeClr>
                  </a:solidFill>
                  <a:latin typeface="微软雅黑" pitchFamily="34" charset="-122"/>
                  <a:ea typeface="微软雅黑" pitchFamily="34" charset="-122"/>
                </a:rPr>
                <a:t>都有哪些框架？</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20" name="TextBox 20"/>
            <p:cNvSpPr txBox="1"/>
            <p:nvPr/>
          </p:nvSpPr>
          <p:spPr>
            <a:xfrm>
              <a:off x="2195736" y="2854964"/>
              <a:ext cx="579005"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03</a:t>
              </a:r>
              <a:endParaRPr lang="zh-CN" altLang="en-US" sz="2800" b="1" dirty="0">
                <a:solidFill>
                  <a:schemeClr val="tx1">
                    <a:lumMod val="65000"/>
                    <a:lumOff val="35000"/>
                  </a:schemeClr>
                </a:solidFill>
                <a:latin typeface="Roboto Th" pitchFamily="2" charset="0"/>
                <a:ea typeface="微软雅黑" pitchFamily="34" charset="-122"/>
              </a:endParaRPr>
            </a:p>
          </p:txBody>
        </p:sp>
      </p:grpSp>
      <p:grpSp>
        <p:nvGrpSpPr>
          <p:cNvPr id="21" name="组合 20"/>
          <p:cNvGrpSpPr/>
          <p:nvPr/>
        </p:nvGrpSpPr>
        <p:grpSpPr>
          <a:xfrm>
            <a:off x="3114417" y="3651870"/>
            <a:ext cx="3633311" cy="523220"/>
            <a:chOff x="2195736" y="3651870"/>
            <a:chExt cx="3633311" cy="523220"/>
          </a:xfrm>
        </p:grpSpPr>
        <p:sp>
          <p:nvSpPr>
            <p:cNvPr id="22" name="TextBox 17"/>
            <p:cNvSpPr txBox="1"/>
            <p:nvPr/>
          </p:nvSpPr>
          <p:spPr>
            <a:xfrm>
              <a:off x="2771800" y="3651870"/>
              <a:ext cx="3057247" cy="523220"/>
            </a:xfrm>
            <a:prstGeom prst="rect">
              <a:avLst/>
            </a:prstGeom>
            <a:noFill/>
          </p:spPr>
          <p:txBody>
            <a:bodyPr wrap="none" rtlCol="0">
              <a:spAutoFit/>
            </a:bodyPr>
            <a:lstStyle/>
            <a:p>
              <a:r>
                <a:rPr lang="zh-CN" altLang="en-US" sz="2800" dirty="0" smtClean="0">
                  <a:solidFill>
                    <a:schemeClr val="tx1">
                      <a:lumMod val="65000"/>
                      <a:lumOff val="35000"/>
                    </a:schemeClr>
                  </a:solidFill>
                  <a:latin typeface="微软雅黑" pitchFamily="34" charset="-122"/>
                  <a:ea typeface="微软雅黑" pitchFamily="34" charset="-122"/>
                </a:rPr>
                <a:t>什么时候用框架？</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23" name="TextBox 21"/>
            <p:cNvSpPr txBox="1"/>
            <p:nvPr/>
          </p:nvSpPr>
          <p:spPr>
            <a:xfrm>
              <a:off x="2195736" y="3651870"/>
              <a:ext cx="579005" cy="523220"/>
            </a:xfrm>
            <a:prstGeom prst="rect">
              <a:avLst/>
            </a:prstGeom>
            <a:noFill/>
            <a:ln>
              <a:noFill/>
            </a:ln>
          </p:spPr>
          <p:txBody>
            <a:bodyPr wrap="none" rtlCol="0">
              <a:spAutoFit/>
            </a:bodyPr>
            <a:lstStyle/>
            <a:p>
              <a:r>
                <a:rPr lang="en-US" altLang="zh-CN" sz="2800" b="1" dirty="0" smtClean="0">
                  <a:solidFill>
                    <a:schemeClr val="tx1">
                      <a:lumMod val="65000"/>
                      <a:lumOff val="35000"/>
                    </a:schemeClr>
                  </a:solidFill>
                  <a:latin typeface="Roboto Th" pitchFamily="2" charset="0"/>
                  <a:ea typeface="Roboto Th" pitchFamily="2" charset="0"/>
                </a:rPr>
                <a:t>04</a:t>
              </a:r>
              <a:endParaRPr lang="zh-CN" altLang="en-US" sz="2800" b="1" dirty="0">
                <a:solidFill>
                  <a:schemeClr val="tx1">
                    <a:lumMod val="65000"/>
                    <a:lumOff val="35000"/>
                  </a:schemeClr>
                </a:solidFill>
                <a:latin typeface="Roboto Th" pitchFamily="2" charset="0"/>
                <a:ea typeface="微软雅黑" pitchFamily="34" charset="-122"/>
              </a:endParaRPr>
            </a:p>
          </p:txBody>
        </p:sp>
      </p:grpSp>
      <p:sp>
        <p:nvSpPr>
          <p:cNvPr id="24" name="圆角矩形 23"/>
          <p:cNvSpPr/>
          <p:nvPr/>
        </p:nvSpPr>
        <p:spPr>
          <a:xfrm>
            <a:off x="2335315" y="2058057"/>
            <a:ext cx="4473370"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6" name="圆角矩形 25"/>
          <p:cNvSpPr/>
          <p:nvPr/>
        </p:nvSpPr>
        <p:spPr>
          <a:xfrm>
            <a:off x="2335315" y="2854964"/>
            <a:ext cx="4473370"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7" name="圆角矩形 26"/>
          <p:cNvSpPr/>
          <p:nvPr/>
        </p:nvSpPr>
        <p:spPr>
          <a:xfrm>
            <a:off x="2335315" y="3651870"/>
            <a:ext cx="4473370" cy="523220"/>
          </a:xfrm>
          <a:prstGeom prst="roundRect">
            <a:avLst>
              <a:gd name="adj" fmla="val 50000"/>
            </a:avLst>
          </a:pr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45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smtClean="0">
                <a:solidFill>
                  <a:schemeClr val="tx1">
                    <a:lumMod val="65000"/>
                    <a:lumOff val="35000"/>
                  </a:schemeClr>
                </a:solidFill>
                <a:latin typeface="微软雅黑" pitchFamily="34" charset="-122"/>
                <a:ea typeface="微软雅黑" pitchFamily="34" charset="-122"/>
              </a:rPr>
              <a:t>什么</a:t>
            </a:r>
            <a:r>
              <a:rPr lang="zh-CN" altLang="en-US" sz="1600" dirty="0">
                <a:solidFill>
                  <a:schemeClr val="tx1">
                    <a:lumMod val="65000"/>
                    <a:lumOff val="35000"/>
                  </a:schemeClr>
                </a:solidFill>
                <a:latin typeface="微软雅黑" pitchFamily="34" charset="-122"/>
                <a:ea typeface="微软雅黑" pitchFamily="34" charset="-122"/>
              </a:rPr>
              <a:t>是框架？</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431540" y="493962"/>
            <a:ext cx="8280920" cy="4246526"/>
          </a:xfrm>
          <a:prstGeom prst="rect">
            <a:avLst/>
          </a:prstGeom>
          <a:noFill/>
        </p:spPr>
        <p:txBody>
          <a:bodyPr lIns="90000" tIns="90000" rIns="90000" bIns="90000" anchor="ctr"/>
          <a:lstStyle/>
          <a:p>
            <a:pPr indent="457200" algn="just">
              <a:lnSpc>
                <a:spcPct val="130000"/>
              </a:lnSpc>
              <a:spcBef>
                <a:spcPts val="600"/>
              </a:spcBef>
              <a:spcAft>
                <a:spcPts val="600"/>
              </a:spcAft>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度娘上说：框架（</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Framework</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）是整个或部分系统的可重用设计，表现为一组抽象构件及构件实例间交互的方法</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另一种定义认为，框架是可被应用开发者定制的应用骨架。前者是从应用方面而后者是从目的方面给出的定义。</a:t>
            </a:r>
          </a:p>
          <a:p>
            <a:pPr indent="457200" algn="just">
              <a:lnSpc>
                <a:spcPct val="130000"/>
              </a:lnSpc>
              <a:spcBef>
                <a:spcPts val="600"/>
              </a:spcBef>
              <a:spcAft>
                <a:spcPts val="600"/>
              </a:spcAft>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应用</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框架指的是实现了某应用领域通用完备功能（除去特殊应用的部分）的底层服务。使用这种框架的编程人员可以在一个通用功能已经实现的基础上开始具体的系统开发。框架提供了所有应用期望的默认行为的类集合。具体的应用通过重写子类</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该子类属于框架的默认行为</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或组装对象来支持应用专用的行为。</a:t>
            </a:r>
          </a:p>
          <a:p>
            <a:pPr indent="457200" algn="just">
              <a:lnSpc>
                <a:spcPct val="130000"/>
              </a:lnSpc>
              <a:spcBef>
                <a:spcPts val="600"/>
              </a:spcBef>
              <a:spcAft>
                <a:spcPts val="600"/>
              </a:spcAft>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应用框架强调的是软件的设计重用性和系统的可扩充性，以缩短大型应用软件系统的开发周期，提高开发质量。与传统的基于类库的面向对象重用技术比较，应用框架更注重于面向专业领域的软件重用。应用框架具有领域相关性，构件根据框架进行复合而生成可运行的系统。框架的粒度越大，其中包含的领域知识就更加完整</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955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5"/>
          <p:cNvSpPr/>
          <p:nvPr/>
        </p:nvSpPr>
        <p:spPr>
          <a:xfrm>
            <a:off x="-10954" y="132779"/>
            <a:ext cx="2782754" cy="351691"/>
          </a:xfrm>
          <a:custGeom>
            <a:avLst/>
            <a:gdLst>
              <a:gd name="connsiteX0" fmla="*/ 0 w 2771800"/>
              <a:gd name="connsiteY0" fmla="*/ 0 h 442178"/>
              <a:gd name="connsiteX1" fmla="*/ 2596431 w 2771800"/>
              <a:gd name="connsiteY1" fmla="*/ 0 h 442178"/>
              <a:gd name="connsiteX2" fmla="*/ 2771800 w 2771800"/>
              <a:gd name="connsiteY2" fmla="*/ 175369 h 442178"/>
              <a:gd name="connsiteX3" fmla="*/ 2596431 w 2771800"/>
              <a:gd name="connsiteY3" fmla="*/ 350738 h 442178"/>
              <a:gd name="connsiteX4" fmla="*/ 91440 w 2771800"/>
              <a:gd name="connsiteY4" fmla="*/ 442178 h 442178"/>
              <a:gd name="connsiteX0" fmla="*/ 13335 w 2785135"/>
              <a:gd name="connsiteY0" fmla="*/ 0 h 365978"/>
              <a:gd name="connsiteX1" fmla="*/ 2609766 w 2785135"/>
              <a:gd name="connsiteY1" fmla="*/ 0 h 365978"/>
              <a:gd name="connsiteX2" fmla="*/ 2785135 w 2785135"/>
              <a:gd name="connsiteY2" fmla="*/ 175369 h 365978"/>
              <a:gd name="connsiteX3" fmla="*/ 2609766 w 2785135"/>
              <a:gd name="connsiteY3" fmla="*/ 350738 h 365978"/>
              <a:gd name="connsiteX4" fmla="*/ 0 w 2785135"/>
              <a:gd name="connsiteY4" fmla="*/ 365978 h 365978"/>
              <a:gd name="connsiteX0" fmla="*/ 13335 w 2785135"/>
              <a:gd name="connsiteY0" fmla="*/ 0 h 350738"/>
              <a:gd name="connsiteX1" fmla="*/ 2609766 w 2785135"/>
              <a:gd name="connsiteY1" fmla="*/ 0 h 350738"/>
              <a:gd name="connsiteX2" fmla="*/ 2785135 w 2785135"/>
              <a:gd name="connsiteY2" fmla="*/ 175369 h 350738"/>
              <a:gd name="connsiteX3" fmla="*/ 2609766 w 2785135"/>
              <a:gd name="connsiteY3" fmla="*/ 350738 h 350738"/>
              <a:gd name="connsiteX4" fmla="*/ 0 w 2785135"/>
              <a:gd name="connsiteY4" fmla="*/ 349309 h 350738"/>
              <a:gd name="connsiteX0" fmla="*/ 10954 w 2782754"/>
              <a:gd name="connsiteY0" fmla="*/ 0 h 358834"/>
              <a:gd name="connsiteX1" fmla="*/ 2607385 w 2782754"/>
              <a:gd name="connsiteY1" fmla="*/ 0 h 358834"/>
              <a:gd name="connsiteX2" fmla="*/ 2782754 w 2782754"/>
              <a:gd name="connsiteY2" fmla="*/ 175369 h 358834"/>
              <a:gd name="connsiteX3" fmla="*/ 2607385 w 2782754"/>
              <a:gd name="connsiteY3" fmla="*/ 350738 h 358834"/>
              <a:gd name="connsiteX4" fmla="*/ 0 w 2782754"/>
              <a:gd name="connsiteY4" fmla="*/ 358834 h 358834"/>
              <a:gd name="connsiteX0" fmla="*/ 10954 w 2782754"/>
              <a:gd name="connsiteY0" fmla="*/ 0 h 351691"/>
              <a:gd name="connsiteX1" fmla="*/ 2607385 w 2782754"/>
              <a:gd name="connsiteY1" fmla="*/ 0 h 351691"/>
              <a:gd name="connsiteX2" fmla="*/ 2782754 w 2782754"/>
              <a:gd name="connsiteY2" fmla="*/ 175369 h 351691"/>
              <a:gd name="connsiteX3" fmla="*/ 2607385 w 2782754"/>
              <a:gd name="connsiteY3" fmla="*/ 350738 h 351691"/>
              <a:gd name="connsiteX4" fmla="*/ 0 w 2782754"/>
              <a:gd name="connsiteY4" fmla="*/ 351691 h 3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754" h="351691">
                <a:moveTo>
                  <a:pt x="10954" y="0"/>
                </a:moveTo>
                <a:lnTo>
                  <a:pt x="2607385" y="0"/>
                </a:lnTo>
                <a:cubicBezTo>
                  <a:pt x="2704239" y="0"/>
                  <a:pt x="2782754" y="78515"/>
                  <a:pt x="2782754" y="175369"/>
                </a:cubicBezTo>
                <a:cubicBezTo>
                  <a:pt x="2782754" y="272223"/>
                  <a:pt x="2704239" y="350738"/>
                  <a:pt x="2607385" y="350738"/>
                </a:cubicBezTo>
                <a:lnTo>
                  <a:pt x="0" y="351691"/>
                </a:lnTo>
              </a:path>
            </a:pathLst>
          </a:custGeom>
          <a:noFill/>
          <a:ln w="31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TextBox 13"/>
          <p:cNvSpPr txBox="1"/>
          <p:nvPr/>
        </p:nvSpPr>
        <p:spPr>
          <a:xfrm>
            <a:off x="242646" y="139844"/>
            <a:ext cx="2286508" cy="338554"/>
          </a:xfrm>
          <a:prstGeom prst="rect">
            <a:avLst/>
          </a:prstGeom>
          <a:noFill/>
        </p:spPr>
        <p:txBody>
          <a:bodyPr wrap="square" rtlCol="0">
            <a:spAutoFit/>
          </a:bodyPr>
          <a:lstStyle/>
          <a:p>
            <a:pPr lvl="0" algn="ctr"/>
            <a:r>
              <a:rPr lang="zh-CN" altLang="en-US" sz="1600" dirty="0">
                <a:solidFill>
                  <a:schemeClr val="tx1">
                    <a:lumMod val="65000"/>
                    <a:lumOff val="35000"/>
                  </a:schemeClr>
                </a:solidFill>
                <a:latin typeface="微软雅黑" pitchFamily="34" charset="-122"/>
                <a:ea typeface="微软雅黑" pitchFamily="34" charset="-122"/>
              </a:rPr>
              <a:t>为什么要用框架</a:t>
            </a:r>
          </a:p>
        </p:txBody>
      </p:sp>
      <p:sp>
        <p:nvSpPr>
          <p:cNvPr id="29" name="Text Box 6"/>
          <p:cNvSpPr txBox="1">
            <a:spLocks noChangeArrowheads="1"/>
          </p:cNvSpPr>
          <p:nvPr/>
        </p:nvSpPr>
        <p:spPr bwMode="auto">
          <a:xfrm>
            <a:off x="5938217" y="4731990"/>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dirty="0" smtClean="0">
                <a:solidFill>
                  <a:srgbClr val="0070C0"/>
                </a:solidFill>
                <a:latin typeface="微软雅黑" panose="020B0503020204020204" pitchFamily="34" charset="-122"/>
                <a:ea typeface="微软雅黑" panose="020B0503020204020204" pitchFamily="34" charset="-122"/>
              </a:rPr>
              <a:t>中国科学院沈阳计算技术研究所</a:t>
            </a:r>
            <a:endParaRPr lang="zh-CN" altLang="en-US" sz="1400" dirty="0">
              <a:solidFill>
                <a:srgbClr val="0070C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284379" y="934698"/>
            <a:ext cx="6721475" cy="3067050"/>
            <a:chOff x="1184275" y="2232025"/>
            <a:chExt cx="6721475" cy="3067050"/>
          </a:xfrm>
        </p:grpSpPr>
        <p:sp>
          <p:nvSpPr>
            <p:cNvPr id="9" name="任意多边形 11"/>
            <p:cNvSpPr>
              <a:spLocks/>
            </p:cNvSpPr>
            <p:nvPr/>
          </p:nvSpPr>
          <p:spPr bwMode="auto">
            <a:xfrm>
              <a:off x="3851275" y="2881313"/>
              <a:ext cx="1238250" cy="1768475"/>
            </a:xfrm>
            <a:custGeom>
              <a:avLst/>
              <a:gdLst>
                <a:gd name="T0" fmla="*/ 5849773 w 585788"/>
                <a:gd name="T1" fmla="*/ 0 h 835990"/>
                <a:gd name="T2" fmla="*/ 11699538 w 585788"/>
                <a:gd name="T3" fmla="*/ 5828303 h 835990"/>
                <a:gd name="T4" fmla="*/ 10700477 w 585788"/>
                <a:gd name="T5" fmla="*/ 9086958 h 835990"/>
                <a:gd name="T6" fmla="*/ 10004229 w 585788"/>
                <a:gd name="T7" fmla="*/ 9927754 h 835990"/>
                <a:gd name="T8" fmla="*/ 9641293 w 585788"/>
                <a:gd name="T9" fmla="*/ 10473635 h 835990"/>
                <a:gd name="T10" fmla="*/ 9153808 w 585788"/>
                <a:gd name="T11" fmla="*/ 11339231 h 835990"/>
                <a:gd name="T12" fmla="*/ 8801734 w 585788"/>
                <a:gd name="T13" fmla="*/ 12320247 h 835990"/>
                <a:gd name="T14" fmla="*/ 8585074 w 585788"/>
                <a:gd name="T15" fmla="*/ 13532071 h 835990"/>
                <a:gd name="T16" fmla="*/ 8585074 w 585788"/>
                <a:gd name="T17" fmla="*/ 15522935 h 835990"/>
                <a:gd name="T18" fmla="*/ 8449659 w 585788"/>
                <a:gd name="T19" fmla="*/ 16503928 h 835990"/>
                <a:gd name="T20" fmla="*/ 8151754 w 585788"/>
                <a:gd name="T21" fmla="*/ 16734754 h 835990"/>
                <a:gd name="T22" fmla="*/ 3683195 w 585788"/>
                <a:gd name="T23" fmla="*/ 16734754 h 835990"/>
                <a:gd name="T24" fmla="*/ 3249875 w 585788"/>
                <a:gd name="T25" fmla="*/ 16330812 h 835990"/>
                <a:gd name="T26" fmla="*/ 3195710 w 585788"/>
                <a:gd name="T27" fmla="*/ 15436374 h 835990"/>
                <a:gd name="T28" fmla="*/ 3114461 w 585788"/>
                <a:gd name="T29" fmla="*/ 13532071 h 835990"/>
                <a:gd name="T30" fmla="*/ 2897805 w 585788"/>
                <a:gd name="T31" fmla="*/ 12320247 h 835990"/>
                <a:gd name="T32" fmla="*/ 2491580 w 585788"/>
                <a:gd name="T33" fmla="*/ 11108409 h 835990"/>
                <a:gd name="T34" fmla="*/ 1760359 w 585788"/>
                <a:gd name="T35" fmla="*/ 10069697 h 835990"/>
                <a:gd name="T36" fmla="*/ 1418749 w 585788"/>
                <a:gd name="T37" fmla="*/ 9593791 h 835990"/>
                <a:gd name="T38" fmla="*/ 999057 w 585788"/>
                <a:gd name="T39" fmla="*/ 9086958 h 835990"/>
                <a:gd name="T40" fmla="*/ 0 w 585788"/>
                <a:gd name="T41" fmla="*/ 5828303 h 835990"/>
                <a:gd name="T42" fmla="*/ 5849773 w 585788"/>
                <a:gd name="T43" fmla="*/ 0 h 8359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5788" h="835990">
                  <a:moveTo>
                    <a:pt x="292894" y="0"/>
                  </a:moveTo>
                  <a:cubicBezTo>
                    <a:pt x="454655" y="0"/>
                    <a:pt x="585788" y="130355"/>
                    <a:pt x="585788" y="291155"/>
                  </a:cubicBezTo>
                  <a:cubicBezTo>
                    <a:pt x="585788" y="351455"/>
                    <a:pt x="567348" y="407474"/>
                    <a:pt x="535766" y="453942"/>
                  </a:cubicBezTo>
                  <a:lnTo>
                    <a:pt x="500905" y="495944"/>
                  </a:lnTo>
                  <a:lnTo>
                    <a:pt x="482733" y="523214"/>
                  </a:lnTo>
                  <a:lnTo>
                    <a:pt x="458325" y="566455"/>
                  </a:lnTo>
                  <a:lnTo>
                    <a:pt x="440697" y="615462"/>
                  </a:lnTo>
                  <a:lnTo>
                    <a:pt x="429849" y="675999"/>
                  </a:lnTo>
                  <a:lnTo>
                    <a:pt x="429849" y="775453"/>
                  </a:lnTo>
                  <a:lnTo>
                    <a:pt x="423069" y="824459"/>
                  </a:lnTo>
                  <a:lnTo>
                    <a:pt x="408153" y="835990"/>
                  </a:lnTo>
                  <a:lnTo>
                    <a:pt x="184415" y="835990"/>
                  </a:lnTo>
                  <a:lnTo>
                    <a:pt x="162719" y="815811"/>
                  </a:lnTo>
                  <a:lnTo>
                    <a:pt x="160007" y="771129"/>
                  </a:lnTo>
                  <a:lnTo>
                    <a:pt x="155939" y="675999"/>
                  </a:lnTo>
                  <a:lnTo>
                    <a:pt x="145091" y="615462"/>
                  </a:lnTo>
                  <a:lnTo>
                    <a:pt x="124752" y="554924"/>
                  </a:lnTo>
                  <a:lnTo>
                    <a:pt x="88140" y="503035"/>
                  </a:lnTo>
                  <a:lnTo>
                    <a:pt x="71036" y="479261"/>
                  </a:lnTo>
                  <a:lnTo>
                    <a:pt x="50022" y="453942"/>
                  </a:lnTo>
                  <a:cubicBezTo>
                    <a:pt x="18440" y="407474"/>
                    <a:pt x="0" y="351455"/>
                    <a:pt x="0" y="291155"/>
                  </a:cubicBezTo>
                  <a:cubicBezTo>
                    <a:pt x="0" y="130355"/>
                    <a:pt x="131133" y="0"/>
                    <a:pt x="292894" y="0"/>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 name="任意多边形 33"/>
            <p:cNvSpPr>
              <a:spLocks noChangeArrowheads="1"/>
            </p:cNvSpPr>
            <p:nvPr/>
          </p:nvSpPr>
          <p:spPr bwMode="auto">
            <a:xfrm>
              <a:off x="3887788" y="2916238"/>
              <a:ext cx="1165225" cy="1709737"/>
            </a:xfrm>
            <a:custGeom>
              <a:avLst/>
              <a:gdLst>
                <a:gd name="T0" fmla="*/ 5518985 w 550532"/>
                <a:gd name="T1" fmla="*/ 0 h 808604"/>
                <a:gd name="T2" fmla="*/ 11037959 w 550532"/>
                <a:gd name="T3" fmla="*/ 5459931 h 808604"/>
                <a:gd name="T4" fmla="*/ 10095401 w 550532"/>
                <a:gd name="T5" fmla="*/ 8512628 h 808604"/>
                <a:gd name="T6" fmla="*/ 9802677 w 550532"/>
                <a:gd name="T7" fmla="*/ 8863621 h 808604"/>
                <a:gd name="T8" fmla="*/ 8618291 w 550532"/>
                <a:gd name="T9" fmla="*/ 10689364 h 808604"/>
                <a:gd name="T10" fmla="*/ 8319231 w 550532"/>
                <a:gd name="T11" fmla="*/ 11496102 h 808604"/>
                <a:gd name="T12" fmla="*/ 8047359 w 550532"/>
                <a:gd name="T13" fmla="*/ 12302842 h 808604"/>
                <a:gd name="T14" fmla="*/ 7965796 w 550532"/>
                <a:gd name="T15" fmla="*/ 13196041 h 808604"/>
                <a:gd name="T16" fmla="*/ 7911420 w 550532"/>
                <a:gd name="T17" fmla="*/ 14060396 h 808604"/>
                <a:gd name="T18" fmla="*/ 7911420 w 550532"/>
                <a:gd name="T19" fmla="*/ 15443395 h 808604"/>
                <a:gd name="T20" fmla="*/ 7748300 w 550532"/>
                <a:gd name="T21" fmla="*/ 15990831 h 808604"/>
                <a:gd name="T22" fmla="*/ 7612361 w 550532"/>
                <a:gd name="T23" fmla="*/ 16163701 h 808604"/>
                <a:gd name="T24" fmla="*/ 3479928 w 550532"/>
                <a:gd name="T25" fmla="*/ 16163701 h 808604"/>
                <a:gd name="T26" fmla="*/ 3289625 w 550532"/>
                <a:gd name="T27" fmla="*/ 15990831 h 808604"/>
                <a:gd name="T28" fmla="*/ 3208062 w 550532"/>
                <a:gd name="T29" fmla="*/ 15904398 h 808604"/>
                <a:gd name="T30" fmla="*/ 3208062 w 550532"/>
                <a:gd name="T31" fmla="*/ 13743456 h 808604"/>
                <a:gd name="T32" fmla="*/ 2990564 w 550532"/>
                <a:gd name="T33" fmla="*/ 12446910 h 808604"/>
                <a:gd name="T34" fmla="*/ 2773064 w 550532"/>
                <a:gd name="T35" fmla="*/ 11582535 h 808604"/>
                <a:gd name="T36" fmla="*/ 2283708 w 550532"/>
                <a:gd name="T37" fmla="*/ 10458857 h 808604"/>
                <a:gd name="T38" fmla="*/ 1235822 w 550532"/>
                <a:gd name="T39" fmla="*/ 8864266 h 808604"/>
                <a:gd name="T40" fmla="*/ 942554 w 550532"/>
                <a:gd name="T41" fmla="*/ 8512628 h 808604"/>
                <a:gd name="T42" fmla="*/ 0 w 550532"/>
                <a:gd name="T43" fmla="*/ 5459931 h 808604"/>
                <a:gd name="T44" fmla="*/ 5518985 w 550532"/>
                <a:gd name="T45" fmla="*/ 0 h 8086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50532" h="808604">
                  <a:moveTo>
                    <a:pt x="275266" y="0"/>
                  </a:moveTo>
                  <a:cubicBezTo>
                    <a:pt x="427291" y="0"/>
                    <a:pt x="550532" y="122288"/>
                    <a:pt x="550532" y="273138"/>
                  </a:cubicBezTo>
                  <a:cubicBezTo>
                    <a:pt x="550532" y="329707"/>
                    <a:pt x="533201" y="382259"/>
                    <a:pt x="503521" y="425852"/>
                  </a:cubicBezTo>
                  <a:lnTo>
                    <a:pt x="488921" y="443411"/>
                  </a:lnTo>
                  <a:lnTo>
                    <a:pt x="429848" y="534745"/>
                  </a:lnTo>
                  <a:lnTo>
                    <a:pt x="414932" y="575103"/>
                  </a:lnTo>
                  <a:lnTo>
                    <a:pt x="401372" y="615461"/>
                  </a:lnTo>
                  <a:lnTo>
                    <a:pt x="397304" y="660144"/>
                  </a:lnTo>
                  <a:lnTo>
                    <a:pt x="394592" y="703384"/>
                  </a:lnTo>
                  <a:lnTo>
                    <a:pt x="394592" y="772570"/>
                  </a:lnTo>
                  <a:lnTo>
                    <a:pt x="386456" y="799956"/>
                  </a:lnTo>
                  <a:lnTo>
                    <a:pt x="379676" y="808604"/>
                  </a:lnTo>
                  <a:lnTo>
                    <a:pt x="173566" y="808604"/>
                  </a:lnTo>
                  <a:lnTo>
                    <a:pt x="164074" y="799956"/>
                  </a:lnTo>
                  <a:lnTo>
                    <a:pt x="160006" y="795632"/>
                  </a:lnTo>
                  <a:lnTo>
                    <a:pt x="160006" y="687529"/>
                  </a:lnTo>
                  <a:lnTo>
                    <a:pt x="149158" y="622668"/>
                  </a:lnTo>
                  <a:lnTo>
                    <a:pt x="138310" y="579427"/>
                  </a:lnTo>
                  <a:lnTo>
                    <a:pt x="113903" y="523214"/>
                  </a:lnTo>
                  <a:lnTo>
                    <a:pt x="61638" y="443443"/>
                  </a:lnTo>
                  <a:lnTo>
                    <a:pt x="47011" y="425852"/>
                  </a:lnTo>
                  <a:cubicBezTo>
                    <a:pt x="17331" y="382259"/>
                    <a:pt x="0" y="329707"/>
                    <a:pt x="0" y="273138"/>
                  </a:cubicBezTo>
                  <a:cubicBezTo>
                    <a:pt x="0" y="122288"/>
                    <a:pt x="123241" y="0"/>
                    <a:pt x="275266" y="0"/>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 name="任意多边形 52"/>
            <p:cNvSpPr>
              <a:spLocks/>
            </p:cNvSpPr>
            <p:nvPr/>
          </p:nvSpPr>
          <p:spPr bwMode="auto">
            <a:xfrm>
              <a:off x="3971925" y="2976563"/>
              <a:ext cx="996950" cy="1597025"/>
            </a:xfrm>
            <a:custGeom>
              <a:avLst/>
              <a:gdLst>
                <a:gd name="T0" fmla="*/ 185883 w 997836"/>
                <a:gd name="T1" fmla="*/ 100568 h 1597088"/>
                <a:gd name="T2" fmla="*/ 120108 w 997836"/>
                <a:gd name="T3" fmla="*/ 219420 h 1597088"/>
                <a:gd name="T4" fmla="*/ 74353 w 997836"/>
                <a:gd name="T5" fmla="*/ 365704 h 1597088"/>
                <a:gd name="T6" fmla="*/ 74353 w 997836"/>
                <a:gd name="T7" fmla="*/ 432748 h 1597088"/>
                <a:gd name="T8" fmla="*/ 74353 w 997836"/>
                <a:gd name="T9" fmla="*/ 499792 h 1597088"/>
                <a:gd name="T10" fmla="*/ 74353 w 997836"/>
                <a:gd name="T11" fmla="*/ 569888 h 1597088"/>
                <a:gd name="T12" fmla="*/ 88651 w 997836"/>
                <a:gd name="T13" fmla="*/ 646076 h 1597088"/>
                <a:gd name="T14" fmla="*/ 134407 w 997836"/>
                <a:gd name="T15" fmla="*/ 746644 h 1597088"/>
                <a:gd name="T16" fmla="*/ 185883 w 997836"/>
                <a:gd name="T17" fmla="*/ 841116 h 1597088"/>
                <a:gd name="T18" fmla="*/ 231638 w 997836"/>
                <a:gd name="T19" fmla="*/ 941684 h 1597088"/>
                <a:gd name="T20" fmla="*/ 283112 w 997836"/>
                <a:gd name="T21" fmla="*/ 1045300 h 1597088"/>
                <a:gd name="T22" fmla="*/ 305991 w 997836"/>
                <a:gd name="T23" fmla="*/ 1212912 h 1597088"/>
                <a:gd name="T24" fmla="*/ 314569 w 997836"/>
                <a:gd name="T25" fmla="*/ 1383572 h 1597088"/>
                <a:gd name="T26" fmla="*/ 291692 w 997836"/>
                <a:gd name="T27" fmla="*/ 1264720 h 1597088"/>
                <a:gd name="T28" fmla="*/ 268814 w 997836"/>
                <a:gd name="T29" fmla="*/ 1145868 h 1597088"/>
                <a:gd name="T30" fmla="*/ 208759 w 997836"/>
                <a:gd name="T31" fmla="*/ 1017872 h 1597088"/>
                <a:gd name="T32" fmla="*/ 134407 w 997836"/>
                <a:gd name="T33" fmla="*/ 908160 h 1597088"/>
                <a:gd name="T34" fmla="*/ 74353 w 997836"/>
                <a:gd name="T35" fmla="*/ 789308 h 1597088"/>
                <a:gd name="T36" fmla="*/ 14298 w 997836"/>
                <a:gd name="T37" fmla="*/ 670456 h 1597088"/>
                <a:gd name="T38" fmla="*/ 0 w 997836"/>
                <a:gd name="T39" fmla="*/ 575980 h 1597088"/>
                <a:gd name="T40" fmla="*/ 0 w 997836"/>
                <a:gd name="T41" fmla="*/ 499792 h 1597088"/>
                <a:gd name="T42" fmla="*/ 14298 w 997836"/>
                <a:gd name="T43" fmla="*/ 408368 h 1597088"/>
                <a:gd name="T44" fmla="*/ 37177 w 997836"/>
                <a:gd name="T45" fmla="*/ 329132 h 1597088"/>
                <a:gd name="T46" fmla="*/ 105810 w 997836"/>
                <a:gd name="T47" fmla="*/ 210280 h 1597088"/>
                <a:gd name="T48" fmla="*/ 546205 w 997836"/>
                <a:gd name="T49" fmla="*/ 0 h 1597088"/>
                <a:gd name="T50" fmla="*/ 614839 w 997836"/>
                <a:gd name="T51" fmla="*/ 24380 h 1597088"/>
                <a:gd name="T52" fmla="*/ 680612 w 997836"/>
                <a:gd name="T53" fmla="*/ 48760 h 1597088"/>
                <a:gd name="T54" fmla="*/ 749245 w 997836"/>
                <a:gd name="T55" fmla="*/ 85331 h 1597088"/>
                <a:gd name="T56" fmla="*/ 809298 w 997836"/>
                <a:gd name="T57" fmla="*/ 127996 h 1597088"/>
                <a:gd name="T58" fmla="*/ 860774 w 997836"/>
                <a:gd name="T59" fmla="*/ 176756 h 1597088"/>
                <a:gd name="T60" fmla="*/ 912249 w 997836"/>
                <a:gd name="T61" fmla="*/ 228564 h 1597088"/>
                <a:gd name="T62" fmla="*/ 949424 w 997836"/>
                <a:gd name="T63" fmla="*/ 295608 h 1597088"/>
                <a:gd name="T64" fmla="*/ 980882 w 997836"/>
                <a:gd name="T65" fmla="*/ 371796 h 1597088"/>
                <a:gd name="T66" fmla="*/ 995181 w 997836"/>
                <a:gd name="T67" fmla="*/ 466271 h 1597088"/>
                <a:gd name="T68" fmla="*/ 995181 w 997836"/>
                <a:gd name="T69" fmla="*/ 569887 h 1597088"/>
                <a:gd name="T70" fmla="*/ 980882 w 997836"/>
                <a:gd name="T71" fmla="*/ 652168 h 1597088"/>
                <a:gd name="T72" fmla="*/ 958004 w 997836"/>
                <a:gd name="T73" fmla="*/ 746643 h 1597088"/>
                <a:gd name="T74" fmla="*/ 852195 w 997836"/>
                <a:gd name="T75" fmla="*/ 917303 h 1597088"/>
                <a:gd name="T76" fmla="*/ 740666 w 997836"/>
                <a:gd name="T77" fmla="*/ 1094059 h 1597088"/>
                <a:gd name="T78" fmla="*/ 703489 w 997836"/>
                <a:gd name="T79" fmla="*/ 1212912 h 1597088"/>
                <a:gd name="T80" fmla="*/ 689191 w 997836"/>
                <a:gd name="T81" fmla="*/ 1350051 h 1597088"/>
                <a:gd name="T82" fmla="*/ 680612 w 997836"/>
                <a:gd name="T83" fmla="*/ 1468903 h 1597088"/>
                <a:gd name="T84" fmla="*/ 674892 w 997836"/>
                <a:gd name="T85" fmla="*/ 1596899 h 1597088"/>
                <a:gd name="T86" fmla="*/ 314567 w 997836"/>
                <a:gd name="T87" fmla="*/ 1596899 h 1597088"/>
                <a:gd name="T88" fmla="*/ 448975 w 997836"/>
                <a:gd name="T89" fmla="*/ 1520711 h 1597088"/>
                <a:gd name="T90" fmla="*/ 486151 w 997836"/>
                <a:gd name="T91" fmla="*/ 1130628 h 1597088"/>
                <a:gd name="T92" fmla="*/ 523328 w 997836"/>
                <a:gd name="T93" fmla="*/ 1011776 h 1597088"/>
                <a:gd name="T94" fmla="*/ 591960 w 997836"/>
                <a:gd name="T95" fmla="*/ 874636 h 1597088"/>
                <a:gd name="T96" fmla="*/ 680612 w 997836"/>
                <a:gd name="T97" fmla="*/ 746643 h 1597088"/>
                <a:gd name="T98" fmla="*/ 763543 w 997836"/>
                <a:gd name="T99" fmla="*/ 618647 h 1597088"/>
                <a:gd name="T100" fmla="*/ 815018 w 997836"/>
                <a:gd name="T101" fmla="*/ 466271 h 1597088"/>
                <a:gd name="T102" fmla="*/ 809298 w 997836"/>
                <a:gd name="T103" fmla="*/ 323036 h 1597088"/>
                <a:gd name="T104" fmla="*/ 749245 w 997836"/>
                <a:gd name="T105" fmla="*/ 195040 h 1597088"/>
                <a:gd name="T106" fmla="*/ 703489 w 997836"/>
                <a:gd name="T107" fmla="*/ 134092 h 1597088"/>
                <a:gd name="T108" fmla="*/ 652015 w 997836"/>
                <a:gd name="T109" fmla="*/ 85331 h 1597088"/>
                <a:gd name="T110" fmla="*/ 597680 w 997836"/>
                <a:gd name="T111" fmla="*/ 42664 h 15970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97836" h="1597088">
                  <a:moveTo>
                    <a:pt x="186378" y="100580"/>
                  </a:moveTo>
                  <a:lnTo>
                    <a:pt x="120429" y="219447"/>
                  </a:lnTo>
                  <a:lnTo>
                    <a:pt x="74551" y="365746"/>
                  </a:lnTo>
                  <a:lnTo>
                    <a:pt x="74551" y="432799"/>
                  </a:lnTo>
                  <a:lnTo>
                    <a:pt x="74551" y="499852"/>
                  </a:lnTo>
                  <a:lnTo>
                    <a:pt x="74551" y="569954"/>
                  </a:lnTo>
                  <a:lnTo>
                    <a:pt x="88888" y="646151"/>
                  </a:lnTo>
                  <a:lnTo>
                    <a:pt x="134766" y="746731"/>
                  </a:lnTo>
                  <a:lnTo>
                    <a:pt x="186378" y="841215"/>
                  </a:lnTo>
                  <a:lnTo>
                    <a:pt x="232256" y="941795"/>
                  </a:lnTo>
                  <a:lnTo>
                    <a:pt x="283868" y="1045423"/>
                  </a:lnTo>
                  <a:lnTo>
                    <a:pt x="306807" y="1213056"/>
                  </a:lnTo>
                  <a:lnTo>
                    <a:pt x="315409" y="1383737"/>
                  </a:lnTo>
                  <a:lnTo>
                    <a:pt x="292470" y="1264870"/>
                  </a:lnTo>
                  <a:lnTo>
                    <a:pt x="269531" y="1146003"/>
                  </a:lnTo>
                  <a:lnTo>
                    <a:pt x="209317" y="1017992"/>
                  </a:lnTo>
                  <a:lnTo>
                    <a:pt x="134766" y="908268"/>
                  </a:lnTo>
                  <a:lnTo>
                    <a:pt x="74551" y="789401"/>
                  </a:lnTo>
                  <a:lnTo>
                    <a:pt x="14337" y="670534"/>
                  </a:lnTo>
                  <a:lnTo>
                    <a:pt x="0" y="576049"/>
                  </a:lnTo>
                  <a:lnTo>
                    <a:pt x="0" y="499852"/>
                  </a:lnTo>
                  <a:lnTo>
                    <a:pt x="14337" y="408416"/>
                  </a:lnTo>
                  <a:lnTo>
                    <a:pt x="37276" y="329171"/>
                  </a:lnTo>
                  <a:lnTo>
                    <a:pt x="106092" y="210304"/>
                  </a:lnTo>
                  <a:lnTo>
                    <a:pt x="186378" y="100580"/>
                  </a:lnTo>
                  <a:close/>
                  <a:moveTo>
                    <a:pt x="547662" y="0"/>
                  </a:moveTo>
                  <a:lnTo>
                    <a:pt x="616479" y="24383"/>
                  </a:lnTo>
                  <a:lnTo>
                    <a:pt x="682428" y="48766"/>
                  </a:lnTo>
                  <a:lnTo>
                    <a:pt x="751244" y="85340"/>
                  </a:lnTo>
                  <a:lnTo>
                    <a:pt x="811458" y="128011"/>
                  </a:lnTo>
                  <a:lnTo>
                    <a:pt x="863071" y="176777"/>
                  </a:lnTo>
                  <a:lnTo>
                    <a:pt x="914683" y="228591"/>
                  </a:lnTo>
                  <a:lnTo>
                    <a:pt x="951958" y="295644"/>
                  </a:lnTo>
                  <a:lnTo>
                    <a:pt x="983499" y="371841"/>
                  </a:lnTo>
                  <a:lnTo>
                    <a:pt x="997836" y="466325"/>
                  </a:lnTo>
                  <a:lnTo>
                    <a:pt x="997836" y="569953"/>
                  </a:lnTo>
                  <a:lnTo>
                    <a:pt x="983499" y="652246"/>
                  </a:lnTo>
                  <a:lnTo>
                    <a:pt x="960560" y="746730"/>
                  </a:lnTo>
                  <a:lnTo>
                    <a:pt x="854469" y="917411"/>
                  </a:lnTo>
                  <a:lnTo>
                    <a:pt x="742642" y="1094188"/>
                  </a:lnTo>
                  <a:lnTo>
                    <a:pt x="705366" y="1213056"/>
                  </a:lnTo>
                  <a:lnTo>
                    <a:pt x="691030" y="1350210"/>
                  </a:lnTo>
                  <a:lnTo>
                    <a:pt x="682428" y="1469077"/>
                  </a:lnTo>
                  <a:lnTo>
                    <a:pt x="676693" y="1597088"/>
                  </a:lnTo>
                  <a:lnTo>
                    <a:pt x="315407" y="1597088"/>
                  </a:lnTo>
                  <a:lnTo>
                    <a:pt x="450173" y="1520891"/>
                  </a:lnTo>
                  <a:lnTo>
                    <a:pt x="487448" y="1130763"/>
                  </a:lnTo>
                  <a:lnTo>
                    <a:pt x="524724" y="1011896"/>
                  </a:lnTo>
                  <a:lnTo>
                    <a:pt x="593540" y="874741"/>
                  </a:lnTo>
                  <a:lnTo>
                    <a:pt x="682428" y="746730"/>
                  </a:lnTo>
                  <a:lnTo>
                    <a:pt x="765581" y="618719"/>
                  </a:lnTo>
                  <a:lnTo>
                    <a:pt x="817193" y="466325"/>
                  </a:lnTo>
                  <a:lnTo>
                    <a:pt x="811458" y="323075"/>
                  </a:lnTo>
                  <a:lnTo>
                    <a:pt x="751244" y="195064"/>
                  </a:lnTo>
                  <a:lnTo>
                    <a:pt x="705366" y="134107"/>
                  </a:lnTo>
                  <a:lnTo>
                    <a:pt x="653754" y="85340"/>
                  </a:lnTo>
                  <a:lnTo>
                    <a:pt x="599275" y="42670"/>
                  </a:lnTo>
                  <a:lnTo>
                    <a:pt x="54766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Freeform 333"/>
            <p:cNvSpPr>
              <a:spLocks/>
            </p:cNvSpPr>
            <p:nvPr/>
          </p:nvSpPr>
          <p:spPr bwMode="auto">
            <a:xfrm>
              <a:off x="4235450" y="4625975"/>
              <a:ext cx="481013" cy="673100"/>
            </a:xfrm>
            <a:custGeom>
              <a:avLst/>
              <a:gdLst>
                <a:gd name="T0" fmla="*/ 2147483646 w 168"/>
                <a:gd name="T1" fmla="*/ 0 h 221"/>
                <a:gd name="T2" fmla="*/ 2147483646 w 168"/>
                <a:gd name="T3" fmla="*/ 2147483646 h 221"/>
                <a:gd name="T4" fmla="*/ 2147483646 w 168"/>
                <a:gd name="T5" fmla="*/ 2147483646 h 221"/>
                <a:gd name="T6" fmla="*/ 2147483646 w 168"/>
                <a:gd name="T7" fmla="*/ 2147483646 h 221"/>
                <a:gd name="T8" fmla="*/ 2147483646 w 168"/>
                <a:gd name="T9" fmla="*/ 2147483646 h 221"/>
                <a:gd name="T10" fmla="*/ 2147483646 w 168"/>
                <a:gd name="T11" fmla="*/ 2147483646 h 221"/>
                <a:gd name="T12" fmla="*/ 0 w 168"/>
                <a:gd name="T13" fmla="*/ 2147483646 h 221"/>
                <a:gd name="T14" fmla="*/ 2147483646 w 168"/>
                <a:gd name="T15" fmla="*/ 2147483646 h 221"/>
                <a:gd name="T16" fmla="*/ 2147483646 w 168"/>
                <a:gd name="T17" fmla="*/ 2147483646 h 221"/>
                <a:gd name="T18" fmla="*/ 0 w 168"/>
                <a:gd name="T19" fmla="*/ 2147483646 h 221"/>
                <a:gd name="T20" fmla="*/ 2147483646 w 168"/>
                <a:gd name="T21" fmla="*/ 2147483646 h 221"/>
                <a:gd name="T22" fmla="*/ 2147483646 w 168"/>
                <a:gd name="T23" fmla="*/ 2147483646 h 221"/>
                <a:gd name="T24" fmla="*/ 2147483646 w 168"/>
                <a:gd name="T25" fmla="*/ 2147483646 h 221"/>
                <a:gd name="T26" fmla="*/ 2147483646 w 168"/>
                <a:gd name="T27" fmla="*/ 2147483646 h 221"/>
                <a:gd name="T28" fmla="*/ 2147483646 w 168"/>
                <a:gd name="T29" fmla="*/ 2147483646 h 221"/>
                <a:gd name="T30" fmla="*/ 2147483646 w 168"/>
                <a:gd name="T31" fmla="*/ 2147483646 h 221"/>
                <a:gd name="T32" fmla="*/ 2147483646 w 168"/>
                <a:gd name="T33" fmla="*/ 2147483646 h 221"/>
                <a:gd name="T34" fmla="*/ 2147483646 w 168"/>
                <a:gd name="T35" fmla="*/ 2147483646 h 221"/>
                <a:gd name="T36" fmla="*/ 2147483646 w 168"/>
                <a:gd name="T37" fmla="*/ 2147483646 h 221"/>
                <a:gd name="T38" fmla="*/ 2147483646 w 168"/>
                <a:gd name="T39" fmla="*/ 2147483646 h 221"/>
                <a:gd name="T40" fmla="*/ 2147483646 w 168"/>
                <a:gd name="T41" fmla="*/ 2147483646 h 221"/>
                <a:gd name="T42" fmla="*/ 2147483646 w 168"/>
                <a:gd name="T43" fmla="*/ 2147483646 h 221"/>
                <a:gd name="T44" fmla="*/ 2147483646 w 168"/>
                <a:gd name="T45" fmla="*/ 2147483646 h 221"/>
                <a:gd name="T46" fmla="*/ 2147483646 w 168"/>
                <a:gd name="T47" fmla="*/ 2147483646 h 221"/>
                <a:gd name="T48" fmla="*/ 2147483646 w 168"/>
                <a:gd name="T49" fmla="*/ 2147483646 h 221"/>
                <a:gd name="T50" fmla="*/ 2147483646 w 168"/>
                <a:gd name="T51" fmla="*/ 2147483646 h 221"/>
                <a:gd name="T52" fmla="*/ 2147483646 w 168"/>
                <a:gd name="T53" fmla="*/ 2147483646 h 221"/>
                <a:gd name="T54" fmla="*/ 2147483646 w 168"/>
                <a:gd name="T55" fmla="*/ 2147483646 h 221"/>
                <a:gd name="T56" fmla="*/ 2147483646 w 168"/>
                <a:gd name="T57" fmla="*/ 2147483646 h 221"/>
                <a:gd name="T58" fmla="*/ 2147483646 w 168"/>
                <a:gd name="T59" fmla="*/ 2147483646 h 221"/>
                <a:gd name="T60" fmla="*/ 2147483646 w 168"/>
                <a:gd name="T61" fmla="*/ 2147483646 h 221"/>
                <a:gd name="T62" fmla="*/ 2147483646 w 168"/>
                <a:gd name="T63" fmla="*/ 2147483646 h 221"/>
                <a:gd name="T64" fmla="*/ 2147483646 w 168"/>
                <a:gd name="T65" fmla="*/ 2147483646 h 221"/>
                <a:gd name="T66" fmla="*/ 2147483646 w 168"/>
                <a:gd name="T67" fmla="*/ 2147483646 h 221"/>
                <a:gd name="T68" fmla="*/ 2147483646 w 168"/>
                <a:gd name="T69" fmla="*/ 2147483646 h 221"/>
                <a:gd name="T70" fmla="*/ 2147483646 w 168"/>
                <a:gd name="T71" fmla="*/ 2147483646 h 221"/>
                <a:gd name="T72" fmla="*/ 2147483646 w 168"/>
                <a:gd name="T73" fmla="*/ 2147483646 h 221"/>
                <a:gd name="T74" fmla="*/ 2147483646 w 168"/>
                <a:gd name="T75" fmla="*/ 2147483646 h 221"/>
                <a:gd name="T76" fmla="*/ 2147483646 w 168"/>
                <a:gd name="T77" fmla="*/ 2147483646 h 221"/>
                <a:gd name="T78" fmla="*/ 2147483646 w 168"/>
                <a:gd name="T79" fmla="*/ 2147483646 h 221"/>
                <a:gd name="T80" fmla="*/ 2147483646 w 168"/>
                <a:gd name="T81" fmla="*/ 2147483646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8"/>
                <a:gd name="T124" fmla="*/ 0 h 221"/>
                <a:gd name="T125" fmla="*/ 168 w 168"/>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8" h="221">
                  <a:moveTo>
                    <a:pt x="167" y="8"/>
                  </a:moveTo>
                  <a:lnTo>
                    <a:pt x="159" y="0"/>
                  </a:lnTo>
                  <a:lnTo>
                    <a:pt x="5" y="0"/>
                  </a:lnTo>
                  <a:lnTo>
                    <a:pt x="2" y="11"/>
                  </a:lnTo>
                  <a:lnTo>
                    <a:pt x="2" y="22"/>
                  </a:lnTo>
                  <a:lnTo>
                    <a:pt x="10" y="16"/>
                  </a:lnTo>
                  <a:lnTo>
                    <a:pt x="10" y="11"/>
                  </a:lnTo>
                  <a:lnTo>
                    <a:pt x="96" y="11"/>
                  </a:lnTo>
                  <a:lnTo>
                    <a:pt x="96" y="16"/>
                  </a:lnTo>
                  <a:lnTo>
                    <a:pt x="10" y="16"/>
                  </a:lnTo>
                  <a:lnTo>
                    <a:pt x="2" y="22"/>
                  </a:lnTo>
                  <a:lnTo>
                    <a:pt x="23" y="33"/>
                  </a:lnTo>
                  <a:lnTo>
                    <a:pt x="0" y="44"/>
                  </a:lnTo>
                  <a:lnTo>
                    <a:pt x="0" y="55"/>
                  </a:lnTo>
                  <a:lnTo>
                    <a:pt x="10" y="53"/>
                  </a:lnTo>
                  <a:lnTo>
                    <a:pt x="10" y="44"/>
                  </a:lnTo>
                  <a:lnTo>
                    <a:pt x="96" y="44"/>
                  </a:lnTo>
                  <a:lnTo>
                    <a:pt x="96" y="53"/>
                  </a:lnTo>
                  <a:lnTo>
                    <a:pt x="10" y="53"/>
                  </a:lnTo>
                  <a:lnTo>
                    <a:pt x="0" y="55"/>
                  </a:lnTo>
                  <a:lnTo>
                    <a:pt x="20" y="67"/>
                  </a:lnTo>
                  <a:lnTo>
                    <a:pt x="2" y="78"/>
                  </a:lnTo>
                  <a:lnTo>
                    <a:pt x="2" y="95"/>
                  </a:lnTo>
                  <a:lnTo>
                    <a:pt x="10" y="89"/>
                  </a:lnTo>
                  <a:lnTo>
                    <a:pt x="10" y="78"/>
                  </a:lnTo>
                  <a:lnTo>
                    <a:pt x="96" y="78"/>
                  </a:lnTo>
                  <a:lnTo>
                    <a:pt x="96" y="89"/>
                  </a:lnTo>
                  <a:lnTo>
                    <a:pt x="10" y="89"/>
                  </a:lnTo>
                  <a:lnTo>
                    <a:pt x="2" y="95"/>
                  </a:lnTo>
                  <a:lnTo>
                    <a:pt x="20" y="106"/>
                  </a:lnTo>
                  <a:lnTo>
                    <a:pt x="2" y="117"/>
                  </a:lnTo>
                  <a:lnTo>
                    <a:pt x="2" y="128"/>
                  </a:lnTo>
                  <a:lnTo>
                    <a:pt x="10" y="122"/>
                  </a:lnTo>
                  <a:lnTo>
                    <a:pt x="10" y="117"/>
                  </a:lnTo>
                  <a:lnTo>
                    <a:pt x="96" y="117"/>
                  </a:lnTo>
                  <a:lnTo>
                    <a:pt x="96" y="122"/>
                  </a:lnTo>
                  <a:lnTo>
                    <a:pt x="10" y="122"/>
                  </a:lnTo>
                  <a:lnTo>
                    <a:pt x="2" y="128"/>
                  </a:lnTo>
                  <a:lnTo>
                    <a:pt x="20" y="136"/>
                  </a:lnTo>
                  <a:lnTo>
                    <a:pt x="2" y="145"/>
                  </a:lnTo>
                  <a:lnTo>
                    <a:pt x="2" y="164"/>
                  </a:lnTo>
                  <a:lnTo>
                    <a:pt x="10" y="156"/>
                  </a:lnTo>
                  <a:lnTo>
                    <a:pt x="10" y="147"/>
                  </a:lnTo>
                  <a:lnTo>
                    <a:pt x="96" y="147"/>
                  </a:lnTo>
                  <a:lnTo>
                    <a:pt x="96" y="156"/>
                  </a:lnTo>
                  <a:lnTo>
                    <a:pt x="10" y="156"/>
                  </a:lnTo>
                  <a:lnTo>
                    <a:pt x="2" y="164"/>
                  </a:lnTo>
                  <a:lnTo>
                    <a:pt x="18" y="175"/>
                  </a:lnTo>
                  <a:lnTo>
                    <a:pt x="18" y="200"/>
                  </a:lnTo>
                  <a:lnTo>
                    <a:pt x="36" y="189"/>
                  </a:lnTo>
                  <a:lnTo>
                    <a:pt x="36" y="181"/>
                  </a:lnTo>
                  <a:lnTo>
                    <a:pt x="96" y="181"/>
                  </a:lnTo>
                  <a:lnTo>
                    <a:pt x="96" y="189"/>
                  </a:lnTo>
                  <a:lnTo>
                    <a:pt x="36" y="189"/>
                  </a:lnTo>
                  <a:lnTo>
                    <a:pt x="18" y="200"/>
                  </a:lnTo>
                  <a:lnTo>
                    <a:pt x="55" y="200"/>
                  </a:lnTo>
                  <a:lnTo>
                    <a:pt x="55" y="220"/>
                  </a:lnTo>
                  <a:lnTo>
                    <a:pt x="65" y="206"/>
                  </a:lnTo>
                  <a:lnTo>
                    <a:pt x="65" y="200"/>
                  </a:lnTo>
                  <a:lnTo>
                    <a:pt x="96" y="200"/>
                  </a:lnTo>
                  <a:lnTo>
                    <a:pt x="96" y="206"/>
                  </a:lnTo>
                  <a:lnTo>
                    <a:pt x="65" y="206"/>
                  </a:lnTo>
                  <a:lnTo>
                    <a:pt x="55" y="220"/>
                  </a:lnTo>
                  <a:lnTo>
                    <a:pt x="107" y="220"/>
                  </a:lnTo>
                  <a:lnTo>
                    <a:pt x="107" y="200"/>
                  </a:lnTo>
                  <a:lnTo>
                    <a:pt x="141" y="200"/>
                  </a:lnTo>
                  <a:lnTo>
                    <a:pt x="141" y="175"/>
                  </a:lnTo>
                  <a:lnTo>
                    <a:pt x="167" y="164"/>
                  </a:lnTo>
                  <a:lnTo>
                    <a:pt x="167" y="147"/>
                  </a:lnTo>
                  <a:lnTo>
                    <a:pt x="144" y="139"/>
                  </a:lnTo>
                  <a:lnTo>
                    <a:pt x="167" y="131"/>
                  </a:lnTo>
                  <a:lnTo>
                    <a:pt x="167" y="117"/>
                  </a:lnTo>
                  <a:lnTo>
                    <a:pt x="144" y="108"/>
                  </a:lnTo>
                  <a:lnTo>
                    <a:pt x="167" y="97"/>
                  </a:lnTo>
                  <a:lnTo>
                    <a:pt x="167" y="81"/>
                  </a:lnTo>
                  <a:lnTo>
                    <a:pt x="146" y="72"/>
                  </a:lnTo>
                  <a:lnTo>
                    <a:pt x="167" y="61"/>
                  </a:lnTo>
                  <a:lnTo>
                    <a:pt x="167" y="47"/>
                  </a:lnTo>
                  <a:lnTo>
                    <a:pt x="144" y="36"/>
                  </a:lnTo>
                  <a:lnTo>
                    <a:pt x="167" y="25"/>
                  </a:lnTo>
                  <a:lnTo>
                    <a:pt x="167" y="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endParaRPr lang="zh-CN" altLang="en-US"/>
            </a:p>
          </p:txBody>
        </p:sp>
        <p:sp>
          <p:nvSpPr>
            <p:cNvPr id="13" name="矩形 12"/>
            <p:cNvSpPr/>
            <p:nvPr/>
          </p:nvSpPr>
          <p:spPr>
            <a:xfrm>
              <a:off x="1184275" y="3595688"/>
              <a:ext cx="2239963" cy="339725"/>
            </a:xfrm>
            <a:prstGeom prst="rect">
              <a:avLst/>
            </a:prstGeom>
          </p:spPr>
          <p:txBody>
            <a:bodyPr>
              <a:spAutoFit/>
            </a:bodyPr>
            <a:lstStyle/>
            <a:p>
              <a:pPr algn="r">
                <a:defRPr/>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代码简单</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1346200" y="2916238"/>
              <a:ext cx="2144713" cy="338137"/>
            </a:xfrm>
            <a:prstGeom prst="rect">
              <a:avLst/>
            </a:prstGeom>
          </p:spPr>
          <p:txBody>
            <a:bodyPr>
              <a:spAutoFit/>
            </a:bodyPr>
            <a:lstStyle/>
            <a:p>
              <a:pPr algn="r" eaLnBrk="1" fontAlgn="auto" hangingPunct="1">
                <a:spcBef>
                  <a:spcPts val="0"/>
                </a:spcBef>
                <a:spcAft>
                  <a:spcPts val="0"/>
                </a:spcAft>
                <a:defRPr/>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开发效率高</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1589088" y="2232025"/>
              <a:ext cx="2519362" cy="339725"/>
            </a:xfrm>
            <a:prstGeom prst="rect">
              <a:avLst/>
            </a:prstGeom>
          </p:spPr>
          <p:txBody>
            <a:bodyPr>
              <a:spAutoFit/>
            </a:bodyPr>
            <a:lstStyle/>
            <a:p>
              <a:pPr algn="r" eaLnBrk="1" fontAlgn="auto" hangingPunct="1">
                <a:spcBef>
                  <a:spcPts val="0"/>
                </a:spcBef>
                <a:spcAft>
                  <a:spcPts val="0"/>
                </a:spcAft>
                <a:defRPr/>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技术成熟</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rot="25200000">
              <a:off x="5250657" y="3056731"/>
              <a:ext cx="0" cy="17303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22800000">
              <a:off x="4778375" y="2660650"/>
              <a:ext cx="0" cy="17303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0400000">
              <a:off x="4162425" y="2660650"/>
              <a:ext cx="0" cy="17303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8000000">
              <a:off x="3690144" y="3056731"/>
              <a:ext cx="0" cy="17303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5600000">
              <a:off x="3582194" y="3664744"/>
              <a:ext cx="0" cy="17303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856163" y="2232025"/>
              <a:ext cx="2520950" cy="339725"/>
            </a:xfrm>
            <a:prstGeom prst="rect">
              <a:avLst/>
            </a:prstGeom>
          </p:spPr>
          <p:txBody>
            <a:bodyPr>
              <a:spAutoFit/>
            </a:bodyPr>
            <a:lstStyle/>
            <a:p>
              <a:pPr eaLnBrk="1" fontAlgn="auto" hangingPunct="1">
                <a:spcBef>
                  <a:spcPts val="0"/>
                </a:spcBef>
                <a:spcAft>
                  <a:spcPts val="0"/>
                </a:spcAft>
                <a:defRPr/>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可靠性高</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5510213" y="3595688"/>
              <a:ext cx="2239962" cy="339725"/>
            </a:xfrm>
            <a:prstGeom prst="rect">
              <a:avLst/>
            </a:prstGeom>
          </p:spPr>
          <p:txBody>
            <a:bodyPr>
              <a:spAutoFit/>
            </a:bodyPr>
            <a:lstStyle/>
            <a:p>
              <a:pPr eaLnBrk="1" fontAlgn="auto" hangingPunct="1">
                <a:spcBef>
                  <a:spcPts val="0"/>
                </a:spcBef>
                <a:spcAft>
                  <a:spcPts val="0"/>
                </a:spcAft>
                <a:defRPr/>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功能强大</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5424488" y="2928938"/>
              <a:ext cx="2481262" cy="338137"/>
            </a:xfrm>
            <a:prstGeom prst="rect">
              <a:avLst/>
            </a:prstGeom>
          </p:spPr>
          <p:txBody>
            <a:bodyPr>
              <a:spAutoFit/>
            </a:bodyPr>
            <a:lstStyle/>
            <a:p>
              <a:pPr eaLnBrk="1" fontAlgn="auto" hangingPunct="1">
                <a:spcBef>
                  <a:spcPts val="0"/>
                </a:spcBef>
                <a:spcAft>
                  <a:spcPts val="0"/>
                </a:spcAft>
                <a:defRPr/>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易于维护</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rot="6000000" flipH="1">
              <a:off x="5315744" y="3664744"/>
              <a:ext cx="0" cy="17303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08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3428</TotalTime>
  <Words>2847</Words>
  <Application>Microsoft Office PowerPoint</Application>
  <PresentationFormat>全屏显示(16:9)</PresentationFormat>
  <Paragraphs>311</Paragraphs>
  <Slides>57</Slides>
  <Notes>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57</vt:i4>
      </vt:variant>
    </vt:vector>
  </HeadingPairs>
  <TitlesOfParts>
    <vt:vector size="64" baseType="lpstr">
      <vt:lpstr>Roboto Th</vt:lpstr>
      <vt:lpstr>宋体</vt:lpstr>
      <vt:lpstr>Microsoft YaHei</vt:lpstr>
      <vt:lpstr>Microsoft YaHei</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index</dc:title>
  <dc:creator>Bubble</dc:creator>
  <cp:lastModifiedBy>李凯</cp:lastModifiedBy>
  <cp:revision>153</cp:revision>
  <dcterms:modified xsi:type="dcterms:W3CDTF">2017-06-27T01:04:24Z</dcterms:modified>
</cp:coreProperties>
</file>